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b="0" baseline="0" cap="none" i="0" spc="-42" strike="noStrike" sz="4200" u="none" kumimoji="0" normalizeH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 </a:t>
            </a:r>
          </a:p>
        </p:txBody>
      </p:sp>
      <p:sp>
        <p:nvSpPr>
          <p:cNvPr id="14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5" name="Presentation Title"/>
          <p:cNvSpPr txBox="1"/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6" name="Body Level One…"/>
          <p:cNvSpPr txBox="1"/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20" name="Slide Title"/>
          <p:cNvSpPr txBox="1"/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2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8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9" name="Body Level One…"/>
          <p:cNvSpPr txBox="1"/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ody Level One…"/>
          <p:cNvSpPr txBox="1"/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8" name="Fact information"/>
          <p:cNvSpPr txBox="1"/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pc="-54" sz="5445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49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5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60" name="Attribution"/>
          <p:cNvSpPr txBox="1"/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54" sz="5445">
                <a:solidFill>
                  <a:schemeClr val="accent1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61" name="Body Level One…"/>
          <p:cNvSpPr txBox="1"/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nk flamingo with its nose to the water"/>
          <p:cNvSpPr/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0" name="Black iguana with its baby on its back"/>
          <p:cNvSpPr/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1" name="Blue-footed booby bird on sand"/>
          <p:cNvSpPr/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a turtle swimming underwater"/>
          <p:cNvSpPr/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a turtle swimming underwater"/>
          <p:cNvSpPr/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" name="Author and Date"/>
          <p:cNvSpPr txBox="1"/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9" name="Presentation Title"/>
          <p:cNvSpPr txBox="1"/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23431499" y="12824502"/>
            <a:ext cx="371756" cy="55524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a turtle swimming underwater with a school of fish"/>
          <p:cNvSpPr/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0" name="Author and Date"/>
          <p:cNvSpPr txBox="1"/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Title"/>
          <p:cNvSpPr txBox="1"/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pc="-300" sz="15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1" name="Author and Date"/>
          <p:cNvSpPr txBox="1"/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Title"/>
          <p:cNvSpPr txBox="1"/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23436122" y="128269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2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3" name="Body Level One…"/>
          <p:cNvSpPr txBox="1"/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79" sz="79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lue-footed booby bird on sand"/>
          <p:cNvSpPr/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5" name="Slide Title"/>
          <p:cNvSpPr txBox="1"/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76" name="Body Level One…"/>
          <p:cNvSpPr txBox="1"/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Subtitle"/>
          <p:cNvSpPr txBox="1"/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79" sz="79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5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7" name="Slide Title"/>
          <p:cNvSpPr txBox="1"/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88" name="Body Level One…"/>
          <p:cNvSpPr txBox="1"/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Subtitle"/>
          <p:cNvSpPr txBox="1"/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79" sz="79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97" name="Line"/>
          <p:cNvSpPr/>
          <p:nvPr/>
        </p:nvSpPr>
        <p:spPr>
          <a:xfrm>
            <a:off x="12196142" y="12192000"/>
            <a:ext cx="11552858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8" name="Line"/>
          <p:cNvSpPr/>
          <p:nvPr/>
        </p:nvSpPr>
        <p:spPr>
          <a:xfrm>
            <a:off x="12192000" y="692907"/>
            <a:ext cx="11561143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100" name="Body Level One…"/>
          <p:cNvSpPr txBox="1"/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chemeClr val="accent3">
            <a:hueOff val="513816"/>
            <a:satOff val="9467"/>
            <a:lumOff val="1748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09" name="Lin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0" name="Section Title"/>
          <p:cNvSpPr txBox="1"/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pc="-300" sz="15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>
            <a:hueOff val="-42304"/>
            <a:satOff val="23749"/>
            <a:lumOff val="-45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/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Agenda Title</a:t>
            </a:r>
          </a:p>
        </p:txBody>
      </p:sp>
      <p:sp>
        <p:nvSpPr>
          <p:cNvPr id="3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b="1" cap="all" spc="156" sz="26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431499" y="128269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pc="2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video" Target="https://www.youtube.com/embed/46bg38VBGSE?feature=oembed" TargetMode="External"/><Relationship Id="rId4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https://www.youtube.com/embed/lgEJR_0P1y0?feature=oembed" TargetMode="External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-16194"/>
            <a:lumOff val="-2332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ioneer Soccer"/>
          <p:cNvSpPr txBox="1"/>
          <p:nvPr>
            <p:ph type="body" idx="21"/>
          </p:nvPr>
        </p:nvSpPr>
        <p:spPr>
          <a:xfrm>
            <a:off x="571500" y="12269258"/>
            <a:ext cx="23235147" cy="7722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85165">
              <a:defRPr spc="249" sz="4150"/>
            </a:lvl1pPr>
          </a:lstStyle>
          <a:p>
            <a:pPr/>
            <a:r>
              <a:t>Pioneer Soccer </a:t>
            </a:r>
          </a:p>
        </p:txBody>
      </p:sp>
      <p:sp>
        <p:nvSpPr>
          <p:cNvPr id="197" name="Game Manageme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3A4D"/>
                </a:solidFill>
              </a:defRPr>
            </a:lvl1pPr>
          </a:lstStyle>
          <a:p>
            <a:pPr/>
            <a:r>
              <a:t>Game Management</a:t>
            </a:r>
          </a:p>
        </p:txBody>
      </p:sp>
      <p:sp>
        <p:nvSpPr>
          <p:cNvPr id="198" name="Reducing Referee Abus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-95" sz="9500"/>
            </a:lvl1pPr>
          </a:lstStyle>
          <a:p>
            <a:pPr/>
            <a:r>
              <a:t>Reducing Referee Abuse</a:t>
            </a:r>
          </a:p>
        </p:txBody>
      </p:sp>
      <p:sp>
        <p:nvSpPr>
          <p:cNvPr id="199" name="Slide Number"/>
          <p:cNvSpPr txBox="1"/>
          <p:nvPr>
            <p:ph type="sldNum" sz="quarter" idx="4294967295"/>
          </p:nvPr>
        </p:nvSpPr>
        <p:spPr>
          <a:xfrm>
            <a:off x="23604321" y="12826999"/>
            <a:ext cx="198934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0" name="Referee abuse.png" descr="Referee abu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5257" y="2499530"/>
            <a:ext cx="6533485" cy="6533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39" name="“Respect the whistle act”…"/>
          <p:cNvSpPr txBox="1"/>
          <p:nvPr>
            <p:ph type="body" idx="1"/>
          </p:nvPr>
        </p:nvSpPr>
        <p:spPr>
          <a:xfrm>
            <a:off x="410321" y="3890207"/>
            <a:ext cx="23241001" cy="7697009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450" sz="7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“Respect the whistle act”</a:t>
            </a:r>
          </a:p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360" sz="6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Bill 842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31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 Act amending Title 18 (Crimes and Offenses) of the Pennsylvania Consolidated Statutes, in assault, providing for the offense of harassment of sports official.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31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pc="0" sz="31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Passed October 25th, 2023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pc="0" sz="31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31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State law currently contains increased penalties for assault against a referee. Presently, these charges are considered a first-degree misdemeanor.  These protections were deemed to be necessary by the legislature given the violence aimed at referees.</a:t>
            </a:r>
          </a:p>
          <a:p>
            <a:pPr lvl="1" marL="0" indent="45720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31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</a:t>
            </a:r>
            <a:r>
              <a:rPr>
                <a:solidFill>
                  <a:srgbClr val="FF2600"/>
                </a:solidFill>
              </a:rPr>
              <a:t>Created a separate offense of harassment towards an official </a:t>
            </a:r>
            <a:endParaRPr>
              <a:solidFill>
                <a:srgbClr val="FF2600"/>
              </a:solidFill>
            </a:endParaRPr>
          </a:p>
          <a:p>
            <a:pPr lvl="1" marL="0" indent="457200" defTabSz="457200">
              <a:lnSpc>
                <a:spcPct val="100000"/>
              </a:lnSpc>
              <a:spcBef>
                <a:spcPts val="2400"/>
              </a:spcBef>
              <a:buClrTx/>
              <a:buSzTx/>
              <a:buNone/>
              <a:defRPr spc="0" sz="2000">
                <a:solidFill>
                  <a:srgbClr val="3C353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600"/>
                </a:solidFill>
              </a:rPr>
              <a:t>-</a:t>
            </a:r>
            <a:r>
              <a:rPr b="1" sz="3100">
                <a:solidFill>
                  <a:srgbClr val="FF2600"/>
                </a:solidFill>
              </a:rPr>
              <a:t>SB 842 grade the same conduct (harassment) against a sports official as third-degree misdemeanor</a:t>
            </a:r>
          </a:p>
        </p:txBody>
      </p:sp>
      <p:sp>
        <p:nvSpPr>
          <p:cNvPr id="240" name="State Level"/>
          <p:cNvSpPr txBox="1"/>
          <p:nvPr>
            <p:ph type="title"/>
          </p:nvPr>
        </p:nvSpPr>
        <p:spPr>
          <a:prstGeom prst="rect">
            <a:avLst/>
          </a:prstGeom>
          <a:solidFill>
            <a:srgbClr val="A1A99E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State Level </a:t>
            </a:r>
          </a:p>
        </p:txBody>
      </p:sp>
      <p:pic>
        <p:nvPicPr>
          <p:cNvPr id="241" name="Whistle.jpeg" descr="Whistl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91686" y="3947883"/>
            <a:ext cx="2102786" cy="210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Whistle.jpeg" descr="Whistl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0040" y="3947883"/>
            <a:ext cx="2102786" cy="2102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F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pic>
        <p:nvPicPr>
          <p:cNvPr id="245" name="coach.jpeg" descr="coac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15200" y="891138"/>
            <a:ext cx="9490252" cy="11140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mom.jpeg" descr="mom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8473" y="891138"/>
            <a:ext cx="7413651" cy="11140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49" name="- Are to be expected - We are all human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360" sz="6000"/>
              <a:t>Are to be expected - We are all human</a:t>
            </a:r>
            <a:endParaRPr spc="360" sz="6000"/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b="1" spc="270" sz="4500">
                <a:solidFill>
                  <a:srgbClr val="0433FF"/>
                </a:solidFill>
              </a:rPr>
              <a:t>Don’t</a:t>
            </a:r>
            <a:r>
              <a:rPr spc="270" sz="4500">
                <a:solidFill>
                  <a:srgbClr val="0433FF"/>
                </a:solidFill>
              </a:rPr>
              <a:t> respond in these situations</a:t>
            </a:r>
            <a:r>
              <a:rPr spc="210" sz="3500"/>
              <a:t> </a:t>
            </a:r>
            <a:endParaRPr spc="210" sz="3500"/>
          </a:p>
          <a:p>
            <a:pPr lvl="2" marL="0" indent="9144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6" sz="41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10" sz="3500"/>
              <a:t>- This will only escalate the situation</a:t>
            </a:r>
            <a:endParaRPr spc="210" sz="3500"/>
          </a:p>
          <a:p>
            <a:pPr lvl="2" marL="0" indent="9144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6" sz="41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10" sz="3500"/>
              <a:t>- Can create a more hostile environment</a:t>
            </a:r>
            <a:endParaRPr spc="210" sz="3500"/>
          </a:p>
          <a:p>
            <a:pPr lvl="2" marL="0" indent="9144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6" sz="41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10" sz="3500"/>
              <a:t>- Can create a sense of a power trip</a:t>
            </a:r>
            <a:endParaRPr spc="210" sz="3500"/>
          </a:p>
          <a:p>
            <a:pPr lvl="2" marL="0" indent="9144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6" sz="4100">
                <a:solidFill>
                  <a:srgbClr val="0433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b="1" spc="270" sz="4500"/>
              <a:t>do </a:t>
            </a:r>
            <a:r>
              <a:rPr spc="270" sz="4500"/>
              <a:t>remain vigilant and monitor behaviors</a:t>
            </a:r>
            <a:endParaRPr spc="270" sz="4500"/>
          </a:p>
          <a:p>
            <a:pPr lvl="2" marL="0" indent="9144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10" sz="3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Don’t allow it to become persistent</a:t>
            </a:r>
          </a:p>
        </p:txBody>
      </p:sp>
      <p:sp>
        <p:nvSpPr>
          <p:cNvPr id="250" name="emotional responses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emotional responses</a:t>
            </a:r>
          </a:p>
        </p:txBody>
      </p:sp>
      <p:pic>
        <p:nvPicPr>
          <p:cNvPr id="251" name="Rabbit.jpeg" descr="Rabbi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95178" y="4176998"/>
            <a:ext cx="5692343" cy="3187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Dog.jpeg" descr="Do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69028" y="7921418"/>
            <a:ext cx="4544644" cy="318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superman.jpeg" descr="superma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7055" y="8609493"/>
            <a:ext cx="5134478" cy="2814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56" name="How do we as referees contribute to inappropriate behaviors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300" sz="50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How do we as referees contribute to inappropriate behaviors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240" sz="4000"/>
              <a:t>Arrive with air of being on a power trip</a:t>
            </a: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Lack of professionalism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By Not setting limits with coaches, parents, spectators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When we don’t support one another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Not demanding change and consequences to inappropriate behaviors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Lack of representation to combat abuse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Arriving late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Appearance of favoritism  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Referee shortage (doing to many games / Level not appropriate)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180" sz="3000">
                <a:solidFill>
                  <a:srgbClr val="FF40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However, there is no excuse for abuse/inappropriate behavior</a:t>
            </a:r>
          </a:p>
        </p:txBody>
      </p:sp>
      <p:sp>
        <p:nvSpPr>
          <p:cNvPr id="257" name="Referee ownership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Referee ownership</a:t>
            </a:r>
          </a:p>
        </p:txBody>
      </p:sp>
      <p:pic>
        <p:nvPicPr>
          <p:cNvPr id="258" name="dress.jpeg" descr="dres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08176" y="4698045"/>
            <a:ext cx="4220638" cy="6772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angry.jpeg" descr="angry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21019" y="6743142"/>
            <a:ext cx="2832730" cy="4721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62" name="What isn’t acceptable in your primary professional workplace too shall be the same on the pitch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What isn’t acceptable in your primary professional workplace too shall be the same on the pitch</a:t>
            </a:r>
          </a:p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It is </a:t>
            </a:r>
            <a:r>
              <a:rPr spc="402" sz="6700">
                <a:solidFill>
                  <a:srgbClr val="FF2600"/>
                </a:solidFill>
              </a:rPr>
              <a:t>NOT</a:t>
            </a:r>
            <a:r>
              <a:t> part of the game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58" sz="43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Unacceptable Behaviors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</a:t>
            </a:r>
            <a:r>
              <a:rPr spc="210" sz="3500">
                <a:solidFill>
                  <a:srgbClr val="0433FF"/>
                </a:solidFill>
              </a:rPr>
              <a:t>Personal insults</a:t>
            </a:r>
            <a:endParaRPr spc="210" sz="3500">
              <a:solidFill>
                <a:srgbClr val="0433FF"/>
              </a:solidFill>
            </a:endParaRP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10" sz="3500">
                <a:solidFill>
                  <a:srgbClr val="0433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actions that publicly questions you, insults you, undermines your authority/role, or calls attention to you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10" sz="3500">
                <a:solidFill>
                  <a:srgbClr val="0433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Persistent dissent/complaints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10" sz="3500">
                <a:solidFill>
                  <a:srgbClr val="0433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Provocative statements - statements that would shock others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10" sz="3500">
                <a:solidFill>
                  <a:srgbClr val="0433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Threats - take all threats seriously</a:t>
            </a:r>
          </a:p>
        </p:txBody>
      </p:sp>
      <p:sp>
        <p:nvSpPr>
          <p:cNvPr id="263" name="Abusive behavior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Abusive behavior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66" name="- humanize yourself - help coaches and parents/spectators to see beyond the uniform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humanize yourself - help coaches and parents/spectators to see beyond the uniform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introduce yourself to coaches prior to match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engage in conversation with coaches/players prior to the match</a:t>
            </a:r>
          </a:p>
        </p:txBody>
      </p:sp>
      <p:sp>
        <p:nvSpPr>
          <p:cNvPr id="267" name="Preventative Strategies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Preventative Strategies</a:t>
            </a:r>
          </a:p>
        </p:txBody>
      </p:sp>
      <p:pic>
        <p:nvPicPr>
          <p:cNvPr id="268" name="IMG_2969.heic" descr="IMG_2969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269" name="IMG_2969.heic" descr="IMG_2969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270" name="IMG_2969.heic" descr="IMG_2969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2857" y="6943693"/>
            <a:ext cx="3878286" cy="5171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73" name="setting expectations and limits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setting expectations and limits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</a:t>
            </a:r>
            <a:r>
              <a:rPr spc="240" sz="4000"/>
              <a:t>Must be clear and concise </a:t>
            </a: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40" sz="4000"/>
              <a:t>- need to be reasonable</a:t>
            </a: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40" sz="4000"/>
              <a:t>- are enforceable</a:t>
            </a: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40" sz="4000"/>
              <a:t>- Setting Limits is not the same as an ultimatum</a:t>
            </a: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40" sz="4000"/>
              <a:t>- Setting limits is about teaching not punishing</a:t>
            </a: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40" sz="4000"/>
              <a:t>- Setting limits is more about listening than talking</a:t>
            </a:r>
            <a:endParaRPr spc="240" sz="40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300" sz="5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 spc="240" sz="4000"/>
          </a:p>
        </p:txBody>
      </p:sp>
      <p:sp>
        <p:nvSpPr>
          <p:cNvPr id="274" name="managing abuse/inappropriate behavior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43305">
              <a:lnSpc>
                <a:spcPct val="100000"/>
              </a:lnSpc>
              <a:defRPr b="1" cap="all" spc="558" sz="93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managing abuse/inappropriate behavior</a:t>
            </a:r>
          </a:p>
        </p:txBody>
      </p:sp>
      <p:pic>
        <p:nvPicPr>
          <p:cNvPr id="275" name="limits.jpeg" descr="limit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62568" y="5153177"/>
            <a:ext cx="5138711" cy="556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boundaries.jpeg" descr="boundari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07993" y="5153177"/>
            <a:ext cx="5138711" cy="5566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79" name="Do: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360" sz="6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Do: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Be calm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be respectful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be courteous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Be firm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watch your tone, volume, and cadence 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model appropriate behavior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set clear behavioral expectations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watch your non-verbal communication</a:t>
            </a:r>
          </a:p>
        </p:txBody>
      </p:sp>
      <p:sp>
        <p:nvSpPr>
          <p:cNvPr id="280" name="Managing abuse/inappropriate behavior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43305">
              <a:lnSpc>
                <a:spcPct val="100000"/>
              </a:lnSpc>
              <a:defRPr b="1" cap="all" spc="558" sz="93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Managing abuse/inappropriate behavior</a:t>
            </a:r>
          </a:p>
        </p:txBody>
      </p:sp>
      <p:pic>
        <p:nvPicPr>
          <p:cNvPr id="281" name="cartoon.jpeg" descr="cartoo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53057" y="4203913"/>
            <a:ext cx="7694351" cy="7069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84" name="intervention: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330" sz="5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intervention: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Explain the problem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outline the consequences if the behavior doesn’t change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Make it clear that it is their decision of the outcome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ensure understanding and thank them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follow through with consequences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270" sz="45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330" sz="5500">
                <a:solidFill>
                  <a:srgbClr val="FF2600"/>
                </a:solidFill>
              </a:rPr>
              <a:t>don’t</a:t>
            </a:r>
            <a:r>
              <a:t> add any additional emotion - </a:t>
            </a:r>
            <a:r>
              <a:rPr>
                <a:solidFill>
                  <a:srgbClr val="FF2600"/>
                </a:solidFill>
              </a:rPr>
              <a:t>goal is to deescalate the situation</a:t>
            </a:r>
          </a:p>
        </p:txBody>
      </p:sp>
      <p:sp>
        <p:nvSpPr>
          <p:cNvPr id="285" name="managing abuse/inappropriate behavior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43305">
              <a:lnSpc>
                <a:spcPct val="100000"/>
              </a:lnSpc>
              <a:defRPr b="1" cap="all" spc="558" sz="93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managing abuse/inappropriate behavior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outh Fulton (TN) soccer fans are ejected after threatening referee." descr="South Fulton (TN) soccer fans are ejected after threatening referee.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South Fulton (TN) soccer fans are ejected after threatening referee." aiw:author="Phil Blakley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761870" y="1048146"/>
            <a:ext cx="19484557" cy="109600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05" name="- Referee Safety…"/>
          <p:cNvSpPr txBox="1"/>
          <p:nvPr>
            <p:ph type="body" idx="1"/>
          </p:nvPr>
        </p:nvSpPr>
        <p:spPr>
          <a:prstGeom prst="rect">
            <a:avLst/>
          </a:prstGeom>
          <a:solidFill>
            <a:srgbClr val="A1A99E"/>
          </a:solidFill>
        </p:spPr>
        <p:txBody>
          <a:bodyPr/>
          <a:lstStyle/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Referee Safety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Referee recruitment and retention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Undermines authority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﻿﻿- Reduces game flow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﻿﻿- Reduces enjoyment for all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0" sz="40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﻿﻿- Can escalate or spread if not dealt with</a:t>
            </a:r>
          </a:p>
        </p:txBody>
      </p:sp>
      <p:sp>
        <p:nvSpPr>
          <p:cNvPr id="206" name="Why is this important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540" sz="9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Why is this important</a:t>
            </a:r>
          </a:p>
        </p:txBody>
      </p:sp>
      <p:pic>
        <p:nvPicPr>
          <p:cNvPr id="207" name="J Vardy.jpeg" descr="J Vard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5533" y="4449927"/>
            <a:ext cx="9583643" cy="5972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IONEER SOCCER…"/>
          <p:cNvSpPr txBox="1"/>
          <p:nvPr>
            <p:ph type="body" idx="21"/>
          </p:nvPr>
        </p:nvSpPr>
        <p:spPr>
          <a:xfrm>
            <a:off x="571500" y="12269258"/>
            <a:ext cx="23241000" cy="1096884"/>
          </a:xfrm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ctr" defTabSz="584200">
              <a:defRPr spc="156" sz="2600">
                <a:solidFill>
                  <a:srgbClr val="000000"/>
                </a:solidFill>
              </a:defRPr>
            </a:pPr>
            <a:r>
              <a:t>PIONEER SOCCER</a:t>
            </a:r>
          </a:p>
          <a:p>
            <a:pPr algn="ctr" defTabSz="584200">
              <a:defRPr spc="156" sz="2600">
                <a:solidFill>
                  <a:srgbClr val="000000"/>
                </a:solidFill>
              </a:defRPr>
            </a:pPr>
            <a:r>
              <a:t>NASO Statistics 2023 survey</a:t>
            </a:r>
          </a:p>
        </p:txBody>
      </p:sp>
      <p:sp>
        <p:nvSpPr>
          <p:cNvPr id="210" name="“Is sportsmanship getting better or worse?”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“Is sportsmanship getting better or worse?” 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- 68.81% worse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High school level, 69.48% 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    - More than 50% of all respondents have feared for their safety 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    - 12% of all officials have been physically assaulted during or after a sporting event.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    - 72% of referees report Sportsmanship is getting worse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    - Referees report 89% of poor sportsmanship comes from Parents/fans and Coaches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    - 67% of referees have had a parent removed </a:t>
            </a:r>
          </a:p>
        </p:txBody>
      </p:sp>
      <p:sp>
        <p:nvSpPr>
          <p:cNvPr id="211" name="STATISTICS…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algn="ctr" defTabSz="584200">
              <a:lnSpc>
                <a:spcPct val="100000"/>
              </a:lnSpc>
              <a:defRPr b="1" cap="all" spc="360" sz="600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STATISTICS</a:t>
            </a:r>
          </a:p>
          <a:p>
            <a:pPr algn="ctr" defTabSz="584200">
              <a:lnSpc>
                <a:spcPct val="100000"/>
              </a:lnSpc>
              <a:defRPr b="1" cap="all" spc="270" sz="450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Sportsmanship/Referee Abuse</a:t>
            </a:r>
          </a:p>
        </p:txBody>
      </p:sp>
      <p:pic>
        <p:nvPicPr>
          <p:cNvPr id="212" name="soccer.jpeg" descr="socc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89244" y="8585451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ioneer Soccer…"/>
          <p:cNvSpPr txBox="1"/>
          <p:nvPr>
            <p:ph type="body" idx="21"/>
          </p:nvPr>
        </p:nvSpPr>
        <p:spPr>
          <a:xfrm>
            <a:off x="571500" y="12269258"/>
            <a:ext cx="23241000" cy="1076917"/>
          </a:xfrm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ctr" defTabSz="584200">
              <a:defRPr spc="156" sz="2600">
                <a:solidFill>
                  <a:srgbClr val="000000"/>
                </a:solidFill>
              </a:defRPr>
            </a:pPr>
            <a:r>
              <a:t>Pioneer Soccer </a:t>
            </a:r>
          </a:p>
          <a:p>
            <a:pPr algn="ctr" defTabSz="584200">
              <a:defRPr spc="156" sz="2600">
                <a:solidFill>
                  <a:srgbClr val="000000"/>
                </a:solidFill>
              </a:defRPr>
            </a:pPr>
            <a:r>
              <a:t>NASO Statistics 2023 survey</a:t>
            </a:r>
          </a:p>
        </p:txBody>
      </p:sp>
      <p:sp>
        <p:nvSpPr>
          <p:cNvPr id="215" name="- Referee Recruitment is down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76" sz="46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Referee Recruitment is down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76" sz="46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264" sz="4400"/>
              <a:t>70-80% of New referees quit within 1-3 yrs.</a:t>
            </a:r>
            <a:endParaRPr spc="264" sz="4400"/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64" sz="44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# 1 Reason:  Referee Abuse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64" sz="44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Almost 80% of referees reported having accepted more games due to shortage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76" sz="46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Aging Referees - Averages across the country are in the 50’s</a:t>
            </a:r>
          </a:p>
        </p:txBody>
      </p:sp>
      <p:sp>
        <p:nvSpPr>
          <p:cNvPr id="216" name="Impact on the Match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Impact on the Match</a:t>
            </a:r>
          </a:p>
        </p:txBody>
      </p:sp>
      <p:pic>
        <p:nvPicPr>
          <p:cNvPr id="217" name="sign.png" descr="sig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63274" y="7532983"/>
            <a:ext cx="5094587" cy="3920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 </a:t>
            </a:r>
          </a:p>
        </p:txBody>
      </p:sp>
      <p:sp>
        <p:nvSpPr>
          <p:cNvPr id="220" name="- Parking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>
                <a:solidFill>
                  <a:srgbClr val="FF2600"/>
                </a:solidFill>
              </a:rPr>
              <a:t>Parking</a:t>
            </a:r>
            <a:endParaRPr>
              <a:solidFill>
                <a:srgbClr val="FF2600"/>
              </a:solidFill>
            </a:endParaRP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210" sz="3500"/>
              <a:t>No designated parking, especially for big events (Senior Night, night games, etc.)</a:t>
            </a:r>
            <a:endParaRPr spc="210" sz="35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>
                <a:solidFill>
                  <a:srgbClr val="FF2600"/>
                </a:solidFill>
              </a:rPr>
              <a:t>Game Manager (AD, Security, Other school official)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210" sz="3500"/>
              <a:t>AD’s stretched thin (too many games at one time); Not always at field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>
                <a:solidFill>
                  <a:srgbClr val="FF2600"/>
                </a:solidFill>
              </a:rPr>
              <a:t>Security</a:t>
            </a:r>
            <a:endParaRPr>
              <a:solidFill>
                <a:srgbClr val="FF2600"/>
              </a:solidFill>
            </a:endParaRP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</a:t>
            </a:r>
            <a:r>
              <a:rPr spc="210" sz="3500"/>
              <a:t>Is it really security??? / Bigger issue of having someone walk you to your car</a:t>
            </a:r>
            <a:endParaRPr spc="210" sz="3500"/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chemeClr val="accent1">
                    <a:hueOff val="-42304"/>
                    <a:satOff val="23749"/>
                    <a:lumOff val="-45745"/>
                  </a:schemeClr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210" sz="3500"/>
              <a:t>- </a:t>
            </a:r>
            <a:r>
              <a:rPr>
                <a:solidFill>
                  <a:srgbClr val="FF2600"/>
                </a:solidFill>
              </a:rPr>
              <a:t>follow-up or consequences to inappropriate parent behavior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chemeClr val="accent1">
                    <a:hueOff val="-42304"/>
                    <a:satOff val="23749"/>
                    <a:lumOff val="-45745"/>
                  </a:schemeClr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210" sz="3500"/>
              <a:t>Piaa has imposed limits and resultant consequences on Coaches and players for unsportsmanlike behavior</a:t>
            </a:r>
            <a:endParaRPr>
              <a:solidFill>
                <a:srgbClr val="FF2600"/>
              </a:solidFill>
            </a:endParaRP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 spc="210" sz="3500"/>
          </a:p>
        </p:txBody>
      </p:sp>
      <p:sp>
        <p:nvSpPr>
          <p:cNvPr id="221" name="concerns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concerns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ioneer Soccer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Pioneer Soccer</a:t>
            </a:r>
          </a:p>
        </p:txBody>
      </p:sp>
      <p:pic>
        <p:nvPicPr>
          <p:cNvPr id="224" name="Staten Island soccer dad curses, gets suspended by league" descr="Staten Island soccer dad curses, gets suspended by league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Staten Island soccer dad curses, gets suspended by league" aiw:author="Staten Island Advance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252760" y="-43771"/>
            <a:ext cx="17347398" cy="130105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2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2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27" name="Slide bullet text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156" sz="26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28" name="Player and coach management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Player and coach management</a:t>
            </a:r>
          </a:p>
        </p:txBody>
      </p:sp>
      <p:pic>
        <p:nvPicPr>
          <p:cNvPr id="229" name="PIAASportsmancard_1024x1024.jpg.jpeg" descr="PIAASportsmancard_1024x1024.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0466" y="3936600"/>
            <a:ext cx="11735551" cy="763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ards.jpeg" descr="card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13095" y="5520524"/>
            <a:ext cx="5324935" cy="373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occer.jpeg" descr="soccer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785" y="5919603"/>
            <a:ext cx="5245080" cy="2937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ioneer Soccer"/>
          <p:cNvSpPr txBox="1"/>
          <p:nvPr>
            <p:ph type="body" idx="21"/>
          </p:nvPr>
        </p:nvSpPr>
        <p:spPr>
          <a:prstGeom prst="rect">
            <a:avLst/>
          </a:prstGeom>
          <a:solidFill>
            <a:srgbClr val="A1A99E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pc="156" sz="2600">
                <a:solidFill>
                  <a:srgbClr val="000000"/>
                </a:solidFill>
              </a:defRPr>
            </a:lvl1pPr>
          </a:lstStyle>
          <a:p>
            <a:pPr/>
            <a:r>
              <a:t>Pioneer Soccer</a:t>
            </a:r>
          </a:p>
        </p:txBody>
      </p:sp>
      <p:sp>
        <p:nvSpPr>
          <p:cNvPr id="234" name="- VERBAL WARNINGS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VERBAL WARNINGS</a:t>
            </a: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              </a:t>
            </a:r>
            <a:r>
              <a:rPr spc="282" sz="4700">
                <a:solidFill>
                  <a:srgbClr val="FFFB00"/>
                </a:solidFill>
              </a:rPr>
              <a:t>Caut</a:t>
            </a:r>
            <a:r>
              <a:rPr spc="282" sz="4700">
                <a:solidFill>
                  <a:srgbClr val="FF2600"/>
                </a:solidFill>
              </a:rPr>
              <a:t>ions</a:t>
            </a:r>
            <a:endParaRPr spc="282" sz="4700">
              <a:solidFill>
                <a:srgbClr val="FF2600"/>
              </a:solidFill>
            </a:endParaRP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>
                <a:solidFill>
                  <a:srgbClr val="FFFB00"/>
                </a:solidFill>
              </a:rPr>
              <a:t>YELLOW </a:t>
            </a:r>
            <a:r>
              <a:t>AND </a:t>
            </a:r>
            <a:r>
              <a:rPr>
                <a:solidFill>
                  <a:srgbClr val="FF2600"/>
                </a:solidFill>
              </a:rPr>
              <a:t>RED</a:t>
            </a:r>
            <a:r>
              <a:t> CARDS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210" sz="3500">
                <a:solidFill>
                  <a:srgbClr val="FF2600"/>
                </a:solidFill>
              </a:rPr>
              <a:t>RED RESULTS IN MISSING REMAINDER OF CURRENT MATCH AND NEXT MATCH</a:t>
            </a:r>
            <a:endParaRPr spc="210" sz="3500">
              <a:solidFill>
                <a:srgbClr val="FF2600"/>
              </a:solidFill>
            </a:endParaRPr>
          </a:p>
          <a:p>
            <a:pPr marL="0" indent="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SUPPLEMENTAL DISQUALIFICATION</a:t>
            </a: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- </a:t>
            </a:r>
            <a:r>
              <a:rPr spc="180" sz="3000">
                <a:solidFill>
                  <a:srgbClr val="FF2600"/>
                </a:solidFill>
              </a:rPr>
              <a:t>“Any ejection involving confronting, contacting, or addressing a coach, contestant or official using foul or vulgar language, ethnic or racially insensitive comments or physical contact results in a 2 game sit out penalty”.  </a:t>
            </a:r>
            <a:endParaRPr spc="180" sz="3000">
              <a:solidFill>
                <a:srgbClr val="FF2600"/>
              </a:solidFill>
            </a:endParaRPr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solidFill>
                  <a:srgbClr val="FF26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180" sz="3000"/>
              <a:t>- In addition:  Players can not return to play until completing the Nfhs sportsmanship program on-line and present completion to the school principal who will forward to PIAA.  Coaches can not return until completing on-line Sportsmanship program and teaching and modeling behavior program.  </a:t>
            </a:r>
            <a:endParaRPr spc="180" sz="3000"/>
          </a:p>
          <a:p>
            <a:pPr lvl="1" marL="0" indent="457200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cap="all" spc="246" sz="41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rPr spc="180" sz="3000"/>
              <a:t>- Report to A.D. and coach that Disqualification will be a supplemental</a:t>
            </a:r>
            <a:endParaRPr spc="180" sz="3000"/>
          </a:p>
        </p:txBody>
      </p:sp>
      <p:sp>
        <p:nvSpPr>
          <p:cNvPr id="235" name="PLAYER AND COACH MANAGEMENT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584200">
              <a:lnSpc>
                <a:spcPct val="100000"/>
              </a:lnSpc>
              <a:defRPr b="1" cap="all" spc="600" sz="100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PLAYER AND COACH MANAGEMENT</a:t>
            </a:r>
          </a:p>
        </p:txBody>
      </p:sp>
      <p:pic>
        <p:nvPicPr>
          <p:cNvPr id="236" name="Red card.jpeg" descr="Red car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76835" y="3960122"/>
            <a:ext cx="4908312" cy="2748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00003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56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b="0" baseline="0" cap="none" i="0" spc="-42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56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b="0" baseline="0" cap="none" i="0" spc="-42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