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32"/>
  </p:notesMasterIdLst>
  <p:sldIdLst>
    <p:sldId id="276" r:id="rId2"/>
    <p:sldId id="301" r:id="rId3"/>
    <p:sldId id="257" r:id="rId4"/>
    <p:sldId id="258" r:id="rId5"/>
    <p:sldId id="278" r:id="rId6"/>
    <p:sldId id="279" r:id="rId7"/>
    <p:sldId id="303" r:id="rId8"/>
    <p:sldId id="305" r:id="rId9"/>
    <p:sldId id="314" r:id="rId10"/>
    <p:sldId id="273" r:id="rId11"/>
    <p:sldId id="275" r:id="rId12"/>
    <p:sldId id="260" r:id="rId13"/>
    <p:sldId id="259" r:id="rId14"/>
    <p:sldId id="261" r:id="rId15"/>
    <p:sldId id="265" r:id="rId16"/>
    <p:sldId id="267" r:id="rId17"/>
    <p:sldId id="329" r:id="rId18"/>
    <p:sldId id="330" r:id="rId19"/>
    <p:sldId id="331" r:id="rId20"/>
    <p:sldId id="315" r:id="rId21"/>
    <p:sldId id="316" r:id="rId22"/>
    <p:sldId id="317" r:id="rId23"/>
    <p:sldId id="328" r:id="rId24"/>
    <p:sldId id="318" r:id="rId25"/>
    <p:sldId id="280" r:id="rId26"/>
    <p:sldId id="282" r:id="rId27"/>
    <p:sldId id="284" r:id="rId28"/>
    <p:sldId id="277" r:id="rId29"/>
    <p:sldId id="333" r:id="rId30"/>
    <p:sldId id="274" r:id="rId31"/>
  </p:sldIdLst>
  <p:sldSz cx="9144000" cy="6858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ACA82-6426-48B7-8464-3F2A34FFA5C9}">
          <p14:sldIdLst>
            <p14:sldId id="276"/>
            <p14:sldId id="301"/>
            <p14:sldId id="257"/>
            <p14:sldId id="258"/>
            <p14:sldId id="278"/>
            <p14:sldId id="279"/>
            <p14:sldId id="303"/>
            <p14:sldId id="305"/>
            <p14:sldId id="314"/>
            <p14:sldId id="273"/>
            <p14:sldId id="275"/>
            <p14:sldId id="260"/>
            <p14:sldId id="259"/>
            <p14:sldId id="261"/>
            <p14:sldId id="265"/>
            <p14:sldId id="267"/>
            <p14:sldId id="329"/>
            <p14:sldId id="330"/>
            <p14:sldId id="331"/>
            <p14:sldId id="315"/>
            <p14:sldId id="316"/>
            <p14:sldId id="317"/>
            <p14:sldId id="328"/>
            <p14:sldId id="318"/>
            <p14:sldId id="280"/>
            <p14:sldId id="282"/>
            <p14:sldId id="284"/>
            <p14:sldId id="277"/>
            <p14:sldId id="33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Peyto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94692"/>
  </p:normalViewPr>
  <p:slideViewPr>
    <p:cSldViewPr>
      <p:cViewPr varScale="1">
        <p:scale>
          <a:sx n="106" d="100"/>
          <a:sy n="106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14F1CA-D4D0-4618-A738-2E8635327979}" type="datetimeFigureOut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9C0B0EE-02FB-4E13-B079-57285F8DF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9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EE427A3-E9BD-29EC-0F25-454F80F69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58F64D-092C-167B-E896-E7F1CCA03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5C865F2-4C6A-4C1B-E71D-F3B644D55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16F3A-D51A-4085-85EE-90AB00BA72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011F260-6499-578A-F942-79922EF02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1A82D67-1FAC-8671-A411-A6A0D284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6CDE5E6-04FF-A6C9-10B4-6770F0E07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0977E-CCBE-4C48-BD00-1B3B4B26FF2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79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66477E6-E123-E688-0694-8B3B399F9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9469F7-2CB8-40AB-BA0A-09D439EC6AAE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2418AE1-EC59-1776-8B18-37EFD4454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1380585-E785-163B-0121-066E793F3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Advantage over dual system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Introduces a third official in the middle of the field – where most of the action is!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Allows the officiating team to MANAGE the game, not just OFFICIATE 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Advantages over diagonal system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ARs become referees, helping the entire officiating team manage the game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ARs are closer to the action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Referees can take more intelligent positions, without having to duplicate responsibilities with ARs </a:t>
            </a:r>
          </a:p>
        </p:txBody>
      </p:sp>
    </p:spTree>
    <p:extLst>
      <p:ext uri="{BB962C8B-B14F-4D97-AF65-F5344CB8AC3E}">
        <p14:creationId xmlns:p14="http://schemas.microsoft.com/office/powerpoint/2010/main" val="218149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95D3FDA-1F71-642C-6845-F7E10A5CB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3B1E63-64AC-4C29-9199-EDB41BAEC366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7B142E3-549E-7723-8882-3E43C7AE3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21A694D-ABF6-F514-3730-B358C2202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129" tIns="46064" rIns="92129" bIns="4606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17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2976B21-A170-C3AC-C379-E55B09D1C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43ED79-7F14-4D93-8649-E549A8D5BAEB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4F2D958-8350-4C31-8400-81BBAE0D9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29DD9C4-A67F-7973-A680-9C7405ABF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14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0332C10-735E-BB84-3253-8983AD7B5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28A355-C6E4-462F-A5AB-788F2940F201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30856A2-0F72-93E3-01A9-0BFCD1CA4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A3B4B73-BAFD-FE72-591A-C2D318759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425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Vary the diagonal pattern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Move to where game control is needed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Do not necessarily follow a rigid diagonal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Normal diagonal movement pattern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Slightly behind and wide of the play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(e. g., 10-20 yards away)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Added advantage: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Easy eye contact with lead side referee</a:t>
            </a:r>
          </a:p>
          <a:p>
            <a:pPr marL="225425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“Box in” the play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Keep players and play between center referee and lead side referee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Stay wide!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The lead side referee is on the field!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Pattern is more of an S-curve than a diagonal</a:t>
            </a:r>
          </a:p>
          <a:p>
            <a:pPr marL="225425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Avoid interfering with players and play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Anticipate where the ball will go next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Stay away from this area!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Avoid having to get out of the way of the ball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Avoid being hit by the ball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Anticipate where the players will go next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Stay away from this area!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Avoid interfering with players who are actively moving to attack or defend</a:t>
            </a:r>
          </a:p>
          <a:p>
            <a:pPr marL="225425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Be close to anticipated trouble spots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Example – play moves into the penalty area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Leave diagonal to get to this potential hot spot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Be careful not to interfere with play! 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(remember point 2)</a:t>
            </a:r>
          </a:p>
          <a:p>
            <a:pPr marL="677863" lvl="1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Example – play moves into the coffin corner</a:t>
            </a:r>
          </a:p>
          <a:p>
            <a:pPr marL="1131888" lvl="2" indent="-2254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Leave diagonal to get to this potential hot spot</a:t>
            </a:r>
          </a:p>
        </p:txBody>
      </p:sp>
    </p:spTree>
    <p:extLst>
      <p:ext uri="{BB962C8B-B14F-4D97-AF65-F5344CB8AC3E}">
        <p14:creationId xmlns:p14="http://schemas.microsoft.com/office/powerpoint/2010/main" val="55830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DE565DD-D060-8C32-8D34-906F40A64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22A505-7A08-4A36-B9BC-364A6817EBBA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04DAC75-20A1-663D-D051-0E0BDDB97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37B25C0-A15F-71B1-1876-C752B68D0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129" tIns="46064" rIns="92129" bIns="4606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78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E38A7B8-26B6-466F-1560-6AE3159AF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02377D-46B3-49F8-B37C-378B70506198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E3328B0-3721-61D5-D4D9-8FF6DF26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0EEEBD1-B4B0-3729-AEA7-DE2BF2BC1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Parallel to the touchline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Inside the touchline when necessary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Maintain the offside position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Second-to-last defender or the ball…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whichever is closer to the goal line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Covers about 2/3 of the field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Not restrained by the halfway line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Play in the side referee’s half of the field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(i. e., the “active half”)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is normally ahead of the ball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covers touchline and goal line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follows all balls to the goal line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does not stop short or anticipate – he/she goes ALL THE WAY to the goal line!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covers offside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must be prepared for an offside decision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Play in the opposite half of the field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(i. e., the “inactive half”)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is normally well behind the ball, the active play, and the center referee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covers off the ball incidents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covers incidents on the “blind” side of the other two referees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Side referee penetrates into the opposite half when appropriate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Supports the other referees</a:t>
            </a:r>
          </a:p>
          <a:p>
            <a:pPr lvl="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Corner kick at opposite end of field</a:t>
            </a:r>
          </a:p>
          <a:p>
            <a:pPr lvl="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Long ball to “coffin corner” at opposite end of field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900">
                <a:ea typeface="ＭＳ Ｐゴシック" panose="020B0600070205080204" pitchFamily="34" charset="-128"/>
              </a:rPr>
              <a:t>Support is provided only when it does not compromise ability to cover primary concerns </a:t>
            </a:r>
            <a:br>
              <a:rPr lang="en-US" altLang="en-US" sz="900">
                <a:ea typeface="ＭＳ Ｐゴシック" panose="020B0600070205080204" pitchFamily="34" charset="-128"/>
              </a:rPr>
            </a:br>
            <a:r>
              <a:rPr lang="en-US" altLang="en-US" sz="900">
                <a:ea typeface="ＭＳ Ｐゴシック" panose="020B0600070205080204" pitchFamily="34" charset="-128"/>
              </a:rPr>
              <a:t>(e. g., offside decision on a counterattack)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9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73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547DC1-67BA-C941-8A47-FB06B68C5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6A7FE6-5F1D-4EB7-9FB7-FFB99CC2A3F4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B0A4055-161B-A2E7-573A-C34BE3E0D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F8186CD-2DEE-4002-33E7-5438A4625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129" tIns="46064" rIns="92129" bIns="4606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27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49A4-A716-4DEB-82A2-2A4A271826DC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EACFD-9924-4710-807C-D9A3DC269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41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DCCD-B263-4530-B412-276C4DCB863F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E5CB-E8BC-4735-AAAE-E2FEB8468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6419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4654-27A3-4542-B1A7-2ACE3A785BF4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DAE9-6EF8-4C95-AD3E-7A82AFD40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5468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3310-E77C-45D0-88BD-8F06E407084A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E6C1B1-503D-43D6-BBFF-A20E4FFFC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3545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F873-BDF2-4061-855D-46C1C3E81355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323D-A87F-4C88-8F3D-24A3DA62B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42665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D93C-5ED9-498E-9B6F-A0361AFC08EE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E729925-247A-430E-A3A3-1DBF5D099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324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847AF-72AF-4E12-9862-DD640DDB69A5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9D4FFFC-5788-4794-B828-7112C9B2F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71884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CBF1-9776-4A62-9396-63D6FFACC679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47208-29A4-4E21-AFB9-D1AEA61BE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9086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4771-B529-4082-9B8C-FA5EEA3DED9B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5663-8422-4D18-84E5-CB534CBE5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0497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A6BE-AC9F-4AC0-8E84-21B31350DF61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EE21-71FE-4BE1-BE1C-F9EAEE1F8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08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2212-F114-4381-9EA0-13822B4BD5CE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E0FDA-6F47-418A-A9D3-FCF1DD1E6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902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4A39-F509-46D0-9C6C-CF556CF72AED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225A-0B75-41E4-896F-0765B64CB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3209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4EE3-FF4F-423F-9E0C-1FF7E2D97771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E9B80-F746-4E9B-A251-B9F59427E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785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DEC7-6CE4-449C-AB19-7372EBD939F3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22EB-B844-4A4E-97C0-6EDB40660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490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C8EC-180A-411D-B06E-F6974468794B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CBFA-D4E2-47B8-B390-AEA608DE2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04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A111-FB91-4FCD-B17B-1C080A92A88A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1E882-344A-4927-8657-2450AB5A3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8555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F0FF-1149-4E22-90D0-7A355BE19629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7061-80A1-4338-9E7D-A18318002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248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6D8F8C-684A-47F7-9E08-240FC220AD01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0DB4DAEE-7068-404D-ACF7-A65E16EACA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7" r:id="rId12"/>
    <p:sldLayoutId id="2147484204" r:id="rId13"/>
    <p:sldLayoutId id="2147484208" r:id="rId14"/>
    <p:sldLayoutId id="2147484209" r:id="rId15"/>
    <p:sldLayoutId id="2147484205" r:id="rId16"/>
    <p:sldLayoutId id="2147484206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 altLang="en-US" dirty="0"/>
              <a:t>Double Dual System- Post Season Play- A Review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2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PIAA Three Referee Officiating System</a:t>
            </a:r>
          </a:p>
          <a:p>
            <a:endParaRPr lang="en-US" altLang="en-US" dirty="0"/>
          </a:p>
          <a:p>
            <a:r>
              <a:rPr lang="en-US" altLang="en-US" dirty="0"/>
              <a:t>Pioneer Chapter</a:t>
            </a:r>
          </a:p>
          <a:p>
            <a:r>
              <a:rPr lang="en-US" altLang="en-US" dirty="0"/>
              <a:t>October 4, 2023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/>
          <a:p>
            <a:fld id="{4458BF3D-C0CD-4F5D-A0B9-B2EAFBA0EC6C}" type="datetime1">
              <a:rPr lang="en-US"/>
              <a:pPr/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E7FF0271-6895-42C2-8C6F-880C8115FB7F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1" y="3404958"/>
            <a:ext cx="18161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69803-FA36-D18A-9818-477615F93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1" y="4652855"/>
            <a:ext cx="1517649" cy="18286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Communication:</a:t>
            </a:r>
            <a:br>
              <a:rPr lang="en-US" altLang="en-US" dirty="0"/>
            </a:br>
            <a:r>
              <a:rPr lang="en-US" altLang="en-US" dirty="0"/>
              <a:t> Pre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552950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Check the field, balls, players together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Speak to the game manager, timer, ball people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All attend the captains and coaches conference.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C5CB3AAA-8FE3-4BF8-B380-D2E56989F930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A043BD4-472F-417C-8BFB-1E3566DD9940}" type="slidenum">
              <a:rPr lang="en-US" altLang="en-US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056438" cy="1400175"/>
          </a:xfrm>
        </p:spPr>
        <p:txBody>
          <a:bodyPr/>
          <a:lstStyle/>
          <a:p>
            <a:pPr eaLnBrk="1" hangingPunct="1"/>
            <a:r>
              <a:rPr lang="en-US" altLang="en-US" dirty="0"/>
              <a:t>Communication:</a:t>
            </a:r>
            <a:br>
              <a:rPr lang="en-US" altLang="en-US" dirty="0"/>
            </a:br>
            <a:r>
              <a:rPr lang="en-US" altLang="en-US" dirty="0"/>
              <a:t>During the Game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Look at each other at every stoppage</a:t>
            </a:r>
          </a:p>
          <a:p>
            <a:pPr eaLnBrk="1" hangingPunct="1"/>
            <a:r>
              <a:rPr lang="en-US" altLang="en-US" dirty="0"/>
              <a:t>Mirror signals</a:t>
            </a:r>
          </a:p>
          <a:p>
            <a:pPr eaLnBrk="1" hangingPunct="1"/>
            <a:r>
              <a:rPr lang="en-US" altLang="en-US" dirty="0"/>
              <a:t>All track time </a:t>
            </a:r>
            <a:r>
              <a:rPr lang="en-US" altLang="en-US"/>
              <a:t>and goals and </a:t>
            </a:r>
            <a:r>
              <a:rPr lang="en-US" altLang="en-US" dirty="0"/>
              <a:t>cards and injuries</a:t>
            </a:r>
          </a:p>
          <a:p>
            <a:pPr eaLnBrk="1" hangingPunct="1"/>
            <a:r>
              <a:rPr lang="en-US" altLang="en-US" dirty="0"/>
              <a:t>Support each other’s decisions (even if you think they are wrong!)</a:t>
            </a:r>
          </a:p>
          <a:p>
            <a:pPr eaLnBrk="1" hangingPunct="1"/>
            <a:r>
              <a:rPr lang="en-US" altLang="en-US" dirty="0"/>
              <a:t>Compare notes at half time- cards, score, players to watch (P.I.), things to improve</a:t>
            </a:r>
          </a:p>
          <a:p>
            <a:pPr eaLnBrk="1" hangingPunct="1"/>
            <a:r>
              <a:rPr lang="en-US" altLang="en-US" dirty="0"/>
              <a:t>Compare notes at full time- cards, score, things to improve. Collaborate on game report if needed.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6143F66E-494C-49EC-975E-80FC4566CEDF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3D53B05-831B-4E3B-BA29-F4414BE881AB}" type="slidenum">
              <a:rPr lang="en-US" altLang="en-US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z="3600" dirty="0"/>
              <a:t>Rotation: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057400"/>
            <a:ext cx="8458200" cy="3886200"/>
          </a:xfrm>
        </p:spPr>
        <p:txBody>
          <a:bodyPr rtlCol="0">
            <a:normAutofit lnSpcReduction="10000"/>
          </a:bodyPr>
          <a:lstStyle/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Agree rotation at pregame. Usually the senior referee goes last.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Rotate (unobtrusively and when convenient) at a stoppage. 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Between the 26th &amp; 27th minutes ( about 13-14 minutes left in the half) 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Far side official and Center official change positions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      #2 CR  ends the first half and restarts the second half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Before starting the second half the side referees exchange positions,</a:t>
            </a:r>
            <a:endParaRPr lang="en-US" i="1" dirty="0"/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Between the 53rd &amp; 54th minutes (about 26-27 minutes left in the game) Far side official and Center official change positions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79D3FE07-E9FE-4FB6-927A-F903F3B2DF1C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F08649D7-A109-4D3E-BF97-678E5988C739}" type="slidenum">
              <a:rPr lang="en-US" altLang="en-US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z="3200" dirty="0"/>
              <a:t>Referee Responsible for Managing Restart and Second Whistles (when required)</a:t>
            </a:r>
            <a:r>
              <a:rPr lang="en-US" sz="4000" dirty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843088"/>
            <a:ext cx="8458200" cy="4038600"/>
          </a:xfrm>
        </p:spPr>
        <p:txBody>
          <a:bodyPr rtlCol="0">
            <a:normAutofit fontScale="85000" lnSpcReduction="2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	Restart				Referee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1.  Start of Play		Center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	2.  Free Kicks			Center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	3.  Off side		       SR stops play; Center restarts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4.  Substitution		Anyone stops play; Center restarts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5.  Corner Kick		Center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6.  Goal Kick           	Center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7.  Penalty Kick		Center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8.  Throw in	         	Center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 9.  Drop Ball               	Center (or SR if ball dropped  to defense in 											their penalty area)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2200" dirty="0"/>
              <a:t>	</a:t>
            </a:r>
            <a:r>
              <a:rPr lang="en-US" sz="1900" dirty="0"/>
              <a:t>10. Signals CR always signals direction/ SR mirror direction on throw in side/ ALL indicate IFK and substitutes.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0DE24725-6A60-4908-9A94-0CC9712C777B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FACDC30-58B7-4760-9C04-0C1A6F20E67B}" type="slidenum">
              <a:rPr lang="en-US" altLang="en-US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452438"/>
            <a:ext cx="7056437" cy="1147762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z="4000" dirty="0"/>
              <a:t>Overtime Periods</a:t>
            </a:r>
            <a:br>
              <a:rPr lang="en-US" sz="4000" dirty="0"/>
            </a:br>
            <a:r>
              <a:rPr lang="en-US" sz="4000" dirty="0"/>
              <a:t>(Sudden Victory)</a:t>
            </a:r>
            <a:br>
              <a:rPr lang="en-US" sz="4000" dirty="0"/>
            </a:br>
            <a:r>
              <a:rPr lang="en-US" sz="4000" dirty="0"/>
              <a:t> Post Season 2x15 (State 2x20)</a:t>
            </a:r>
            <a:br>
              <a:rPr lang="en-US" sz="4000" dirty="0"/>
            </a:br>
            <a:r>
              <a:rPr lang="en-US" sz="4000" dirty="0"/>
              <a:t>(5 minute break flip coin)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19400"/>
            <a:ext cx="8229600" cy="3276600"/>
          </a:xfrm>
        </p:spPr>
        <p:txBody>
          <a:bodyPr rtlCol="0">
            <a:normAutofit lnSpcReduction="10000"/>
          </a:bodyPr>
          <a:lstStyle/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Referee Rotation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Start as original crew set up – 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#1 CR handles the 1st 10</a:t>
            </a:r>
            <a:r>
              <a:rPr lang="en-US" b="1" dirty="0"/>
              <a:t> </a:t>
            </a:r>
            <a:r>
              <a:rPr lang="en-US" dirty="0"/>
              <a:t>minutes of first overtime period </a:t>
            </a:r>
            <a:r>
              <a:rPr lang="en-US" b="1" dirty="0"/>
              <a:t> 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#2 CR handles last 5 min of first half , and first 5 minutes  of second half. (side referees switch sides during the half time interval (2 minute interval)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#3  CR handles the last 10 minutes of second OT period </a:t>
            </a:r>
            <a:r>
              <a:rPr lang="en-US" b="1" dirty="0"/>
              <a:t>         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If “kicks from the mark “are required #1 CR handles the administration and execution of the process;, CR 2 &amp; 3 handle players and goal judge. ( Check PK mark distance}</a:t>
            </a:r>
          </a:p>
          <a:p>
            <a:pPr marL="609600" indent="-609600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dirty="0"/>
              <a:t>	For State games amend the above times accordingly.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5F8777C2-193E-43F9-B540-DC92EDE66516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59AB64F1-1A66-4C89-A7C9-E53858D9D992}" type="slidenum">
              <a:rPr lang="en-US" altLang="en-US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A0A2D4AE-81A1-CD7D-AA23-B3CB3FDC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Officiating positions</a:t>
            </a:r>
            <a:endParaRPr lang="en-US" altLang="en-US" sz="32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6C063341-4CE1-47EE-1438-38F4176FFE2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u="sng">
                <a:ea typeface="ＭＳ Ｐゴシック" panose="020B0600070205080204" pitchFamily="34" charset="-128"/>
              </a:rPr>
              <a:t>CENTER REFEREE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Work the middle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Similar to R in diagonal system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Similar to TR in dual system</a:t>
            </a:r>
          </a:p>
        </p:txBody>
      </p:sp>
      <p:sp>
        <p:nvSpPr>
          <p:cNvPr id="397316" name="Rectangle 4">
            <a:extLst>
              <a:ext uri="{FF2B5EF4-FFF2-40B4-BE49-F238E27FC236}">
                <a16:creationId xmlns:a16="http://schemas.microsoft.com/office/drawing/2014/main" id="{68837C1C-840F-CB09-466A-A6EFA8188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u="sng">
                <a:ea typeface="ＭＳ Ｐゴシック" panose="020B0600070205080204" pitchFamily="34" charset="-128"/>
              </a:rPr>
              <a:t>SIDE REFEREES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Work the wings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Similar to AR in diagonal system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Similar to LR in dual system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323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7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7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/>
      <p:bldP spid="397315" grpId="0" build="p" bldLvl="5"/>
      <p:bldP spid="397316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7852766F-31F9-1EB8-7216-E8C0C5B3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09600"/>
            <a:ext cx="3886200" cy="228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MOVEMENT PATTERNS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grpSp>
        <p:nvGrpSpPr>
          <p:cNvPr id="24579" name="Group 1052">
            <a:extLst>
              <a:ext uri="{FF2B5EF4-FFF2-40B4-BE49-F238E27FC236}">
                <a16:creationId xmlns:a16="http://schemas.microsoft.com/office/drawing/2014/main" id="{C075A6D4-47AE-AA3F-37BD-7F1587E71AC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43000"/>
            <a:ext cx="8159750" cy="4816475"/>
            <a:chOff x="288" y="720"/>
            <a:chExt cx="5140" cy="3034"/>
          </a:xfrm>
        </p:grpSpPr>
        <p:sp>
          <p:nvSpPr>
            <p:cNvPr id="24620" name="Line 1053">
              <a:extLst>
                <a:ext uri="{FF2B5EF4-FFF2-40B4-BE49-F238E27FC236}">
                  <a16:creationId xmlns:a16="http://schemas.microsoft.com/office/drawing/2014/main" id="{73849169-A538-AC9B-724C-BACE4A5518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828" y="2253"/>
              <a:ext cx="294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21" name="Group 1054">
              <a:extLst>
                <a:ext uri="{FF2B5EF4-FFF2-40B4-BE49-F238E27FC236}">
                  <a16:creationId xmlns:a16="http://schemas.microsoft.com/office/drawing/2014/main" id="{99F72880-CC47-D7C6-35E9-24B52FDB0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720"/>
              <a:ext cx="5140" cy="3034"/>
              <a:chOff x="288" y="720"/>
              <a:chExt cx="5140" cy="3034"/>
            </a:xfrm>
          </p:grpSpPr>
          <p:sp>
            <p:nvSpPr>
              <p:cNvPr id="24622" name="Rectangle 1055">
                <a:extLst>
                  <a:ext uri="{FF2B5EF4-FFF2-40B4-BE49-F238E27FC236}">
                    <a16:creationId xmlns:a16="http://schemas.microsoft.com/office/drawing/2014/main" id="{7F7CAF23-356D-82BF-B589-241737D1E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21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23" name="Rectangle 1056">
                <a:extLst>
                  <a:ext uri="{FF2B5EF4-FFF2-40B4-BE49-F238E27FC236}">
                    <a16:creationId xmlns:a16="http://schemas.microsoft.com/office/drawing/2014/main" id="{9F78BF59-4C98-74D7-92F6-AEE249832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1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24" name="Line 1057">
                <a:extLst>
                  <a:ext uri="{FF2B5EF4-FFF2-40B4-BE49-F238E27FC236}">
                    <a16:creationId xmlns:a16="http://schemas.microsoft.com/office/drawing/2014/main" id="{38595859-903B-E867-38BF-581CDB700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-1054" y="2253"/>
                <a:ext cx="294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5" name="Arc 1058">
                <a:extLst>
                  <a:ext uri="{FF2B5EF4-FFF2-40B4-BE49-F238E27FC236}">
                    <a16:creationId xmlns:a16="http://schemas.microsoft.com/office/drawing/2014/main" id="{F9C3E6E8-7CC1-A096-871B-1438DF39AD25}"/>
                  </a:ext>
                </a:extLst>
              </p:cNvPr>
              <p:cNvSpPr>
                <a:spLocks/>
              </p:cNvSpPr>
              <p:nvPr/>
            </p:nvSpPr>
            <p:spPr bwMode="auto">
              <a:xfrm rot="7997126" flipH="1">
                <a:off x="953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6" name="Line 1059">
                <a:extLst>
                  <a:ext uri="{FF2B5EF4-FFF2-40B4-BE49-F238E27FC236}">
                    <a16:creationId xmlns:a16="http://schemas.microsoft.com/office/drawing/2014/main" id="{1B78AE59-9744-442E-FE17-32D45957E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22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Line 1060">
                <a:extLst>
                  <a:ext uri="{FF2B5EF4-FFF2-40B4-BE49-F238E27FC236}">
                    <a16:creationId xmlns:a16="http://schemas.microsoft.com/office/drawing/2014/main" id="{988071B4-58D3-A0B0-5400-91F1512FB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338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Arc 1061">
                <a:extLst>
                  <a:ext uri="{FF2B5EF4-FFF2-40B4-BE49-F238E27FC236}">
                    <a16:creationId xmlns:a16="http://schemas.microsoft.com/office/drawing/2014/main" id="{D2FA781F-5753-DEE4-656D-E05D53FE869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18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Arc 1062">
                <a:extLst>
                  <a:ext uri="{FF2B5EF4-FFF2-40B4-BE49-F238E27FC236}">
                    <a16:creationId xmlns:a16="http://schemas.microsoft.com/office/drawing/2014/main" id="{CA74E023-428C-F8C7-2293-C91FD3D7C6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 flipH="1" flipV="1">
                <a:off x="419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Rectangle 1063" descr="Outlined diamond">
                <a:extLst>
                  <a:ext uri="{FF2B5EF4-FFF2-40B4-BE49-F238E27FC236}">
                    <a16:creationId xmlns:a16="http://schemas.microsoft.com/office/drawing/2014/main" id="{0AEF8664-7EBE-8C3E-756A-E5111A6D0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5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31" name="Text Box 1064">
                <a:extLst>
                  <a:ext uri="{FF2B5EF4-FFF2-40B4-BE49-F238E27FC236}">
                    <a16:creationId xmlns:a16="http://schemas.microsoft.com/office/drawing/2014/main" id="{9EFFFFE3-BACF-DADA-5D3F-B654327AD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sp>
            <p:nvSpPr>
              <p:cNvPr id="24632" name="Rectangle 1065">
                <a:extLst>
                  <a:ext uri="{FF2B5EF4-FFF2-40B4-BE49-F238E27FC236}">
                    <a16:creationId xmlns:a16="http://schemas.microsoft.com/office/drawing/2014/main" id="{55EA0113-D011-62EA-5362-EE7AC8419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3957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33" name="Rectangle 1066">
                <a:extLst>
                  <a:ext uri="{FF2B5EF4-FFF2-40B4-BE49-F238E27FC236}">
                    <a16:creationId xmlns:a16="http://schemas.microsoft.com/office/drawing/2014/main" id="{1368ACEF-5A2A-E302-7518-75E827D4F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4746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4634" name="Group 1067">
                <a:extLst>
                  <a:ext uri="{FF2B5EF4-FFF2-40B4-BE49-F238E27FC236}">
                    <a16:creationId xmlns:a16="http://schemas.microsoft.com/office/drawing/2014/main" id="{A00F2180-957C-565F-AD23-8AE7D53FE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" y="773"/>
                <a:ext cx="4882" cy="9"/>
                <a:chOff x="417" y="773"/>
                <a:chExt cx="4882" cy="9"/>
              </a:xfrm>
            </p:grpSpPr>
            <p:sp>
              <p:nvSpPr>
                <p:cNvPr id="24648" name="Line 1068">
                  <a:extLst>
                    <a:ext uri="{FF2B5EF4-FFF2-40B4-BE49-F238E27FC236}">
                      <a16:creationId xmlns:a16="http://schemas.microsoft.com/office/drawing/2014/main" id="{0E99609A-2E02-7A53-1184-234DE630F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9" name="Line 1069">
                  <a:extLst>
                    <a:ext uri="{FF2B5EF4-FFF2-40B4-BE49-F238E27FC236}">
                      <a16:creationId xmlns:a16="http://schemas.microsoft.com/office/drawing/2014/main" id="{4A681E02-7D79-3383-789C-14C3CF354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35" name="Arc 1070">
                <a:extLst>
                  <a:ext uri="{FF2B5EF4-FFF2-40B4-BE49-F238E27FC236}">
                    <a16:creationId xmlns:a16="http://schemas.microsoft.com/office/drawing/2014/main" id="{7F336498-1798-ADF0-76A2-A9C391BFBB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997126">
                <a:off x="4222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Line 1071">
                <a:extLst>
                  <a:ext uri="{FF2B5EF4-FFF2-40B4-BE49-F238E27FC236}">
                    <a16:creationId xmlns:a16="http://schemas.microsoft.com/office/drawing/2014/main" id="{AADE8853-0EA2-BA43-AF0F-ED89526D4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5333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1072">
                <a:extLst>
                  <a:ext uri="{FF2B5EF4-FFF2-40B4-BE49-F238E27FC236}">
                    <a16:creationId xmlns:a16="http://schemas.microsoft.com/office/drawing/2014/main" id="{33C7136C-835C-2E73-41B0-A7E525E5D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349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Arc 1073">
                <a:extLst>
                  <a:ext uri="{FF2B5EF4-FFF2-40B4-BE49-F238E27FC236}">
                    <a16:creationId xmlns:a16="http://schemas.microsoft.com/office/drawing/2014/main" id="{216D0756-3E9C-88E7-5BC3-617BDE0BFF6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5206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9" name="Arc 1074">
                <a:extLst>
                  <a:ext uri="{FF2B5EF4-FFF2-40B4-BE49-F238E27FC236}">
                    <a16:creationId xmlns:a16="http://schemas.microsoft.com/office/drawing/2014/main" id="{A459B467-C232-1910-20D9-E9AD7ACA09C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05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0" name="Rectangle 1075" descr="Outlined diamond">
                <a:extLst>
                  <a:ext uri="{FF2B5EF4-FFF2-40B4-BE49-F238E27FC236}">
                    <a16:creationId xmlns:a16="http://schemas.microsoft.com/office/drawing/2014/main" id="{095AB42B-E8A0-8AFF-A691-28FDB78E9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5106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41" name="Text Box 1076">
                <a:extLst>
                  <a:ext uri="{FF2B5EF4-FFF2-40B4-BE49-F238E27FC236}">
                    <a16:creationId xmlns:a16="http://schemas.microsoft.com/office/drawing/2014/main" id="{522D3053-D013-BA41-15BE-2F93D6914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636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24642" name="Group 1077">
                <a:extLst>
                  <a:ext uri="{FF2B5EF4-FFF2-40B4-BE49-F238E27FC236}">
                    <a16:creationId xmlns:a16="http://schemas.microsoft.com/office/drawing/2014/main" id="{FFA89D05-755A-A983-5A08-E08D6494C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696"/>
                <a:ext cx="4882" cy="9"/>
                <a:chOff x="417" y="773"/>
                <a:chExt cx="4882" cy="9"/>
              </a:xfrm>
            </p:grpSpPr>
            <p:sp>
              <p:nvSpPr>
                <p:cNvPr id="24646" name="Line 1078">
                  <a:extLst>
                    <a:ext uri="{FF2B5EF4-FFF2-40B4-BE49-F238E27FC236}">
                      <a16:creationId xmlns:a16="http://schemas.microsoft.com/office/drawing/2014/main" id="{6B17D298-F4EB-1069-1555-CF0C76B4DE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7" name="Line 1079">
                  <a:extLst>
                    <a:ext uri="{FF2B5EF4-FFF2-40B4-BE49-F238E27FC236}">
                      <a16:creationId xmlns:a16="http://schemas.microsoft.com/office/drawing/2014/main" id="{6FCEEC3C-A33C-E21C-A18A-ED0615A14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3" name="Line 1080">
                <a:extLst>
                  <a:ext uri="{FF2B5EF4-FFF2-40B4-BE49-F238E27FC236}">
                    <a16:creationId xmlns:a16="http://schemas.microsoft.com/office/drawing/2014/main" id="{3F5D4B46-7616-D113-A489-385AEB88C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0" cy="292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4" name="Oval 1081">
                <a:extLst>
                  <a:ext uri="{FF2B5EF4-FFF2-40B4-BE49-F238E27FC236}">
                    <a16:creationId xmlns:a16="http://schemas.microsoft.com/office/drawing/2014/main" id="{C9940E69-97CD-2B58-24E6-DD1EAFE7B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768" cy="768"/>
              </a:xfrm>
              <a:prstGeom prst="ellipse">
                <a:avLst/>
              </a:prstGeom>
              <a:noFill/>
              <a:ln w="444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45" name="Text Box 1082">
                <a:extLst>
                  <a:ext uri="{FF2B5EF4-FFF2-40B4-BE49-F238E27FC236}">
                    <a16:creationId xmlns:a16="http://schemas.microsoft.com/office/drawing/2014/main" id="{0F000F3D-7F62-1BCD-CBA9-5EC4F31E4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36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334910" name="AutoShape 1086">
            <a:extLst>
              <a:ext uri="{FF2B5EF4-FFF2-40B4-BE49-F238E27FC236}">
                <a16:creationId xmlns:a16="http://schemas.microsoft.com/office/drawing/2014/main" id="{1098E3FE-F807-5862-DCB5-74B0AE5AF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4800600" cy="1295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4911" name="AutoShape 1087">
            <a:extLst>
              <a:ext uri="{FF2B5EF4-FFF2-40B4-BE49-F238E27FC236}">
                <a16:creationId xmlns:a16="http://schemas.microsoft.com/office/drawing/2014/main" id="{86982EF0-AD13-3592-F1F6-01E1147CB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4953000" cy="1295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4912" name="Text Box 1088">
            <a:extLst>
              <a:ext uri="{FF2B5EF4-FFF2-40B4-BE49-F238E27FC236}">
                <a16:creationId xmlns:a16="http://schemas.microsoft.com/office/drawing/2014/main" id="{794AEEA5-FEFA-D64E-00AC-43092D16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SR1</a:t>
            </a:r>
          </a:p>
        </p:txBody>
      </p:sp>
      <p:sp>
        <p:nvSpPr>
          <p:cNvPr id="334913" name="Text Box 1089">
            <a:extLst>
              <a:ext uri="{FF2B5EF4-FFF2-40B4-BE49-F238E27FC236}">
                <a16:creationId xmlns:a16="http://schemas.microsoft.com/office/drawing/2014/main" id="{2161E900-51F9-9B04-60D4-1DF5C71B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SR2</a:t>
            </a:r>
          </a:p>
        </p:txBody>
      </p:sp>
      <p:sp>
        <p:nvSpPr>
          <p:cNvPr id="334940" name="Text Box 1116">
            <a:extLst>
              <a:ext uri="{FF2B5EF4-FFF2-40B4-BE49-F238E27FC236}">
                <a16:creationId xmlns:a16="http://schemas.microsoft.com/office/drawing/2014/main" id="{2442DFA2-19B7-D0EF-A8BF-2D0EA61E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CR</a:t>
            </a:r>
          </a:p>
        </p:txBody>
      </p:sp>
      <p:grpSp>
        <p:nvGrpSpPr>
          <p:cNvPr id="6" name="Group 1124">
            <a:extLst>
              <a:ext uri="{FF2B5EF4-FFF2-40B4-BE49-F238E27FC236}">
                <a16:creationId xmlns:a16="http://schemas.microsoft.com/office/drawing/2014/main" id="{0F4B06CE-02F1-DF7E-48F3-C8572DDB924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676400"/>
            <a:ext cx="6019800" cy="3733800"/>
            <a:chOff x="816" y="1104"/>
            <a:chExt cx="3792" cy="2352"/>
          </a:xfrm>
        </p:grpSpPr>
        <p:sp>
          <p:nvSpPr>
            <p:cNvPr id="24617" name="AutoShape 1120">
              <a:extLst>
                <a:ext uri="{FF2B5EF4-FFF2-40B4-BE49-F238E27FC236}">
                  <a16:creationId xmlns:a16="http://schemas.microsoft.com/office/drawing/2014/main" id="{79A9E69D-6B57-2CDB-E116-8740C17190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">
              <a:off x="2112" y="1104"/>
              <a:ext cx="1311" cy="2352"/>
            </a:xfrm>
            <a:prstGeom prst="parallelogram">
              <a:avLst>
                <a:gd name="adj" fmla="val 25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18" name="Rectangle 1121">
              <a:extLst>
                <a:ext uri="{FF2B5EF4-FFF2-40B4-BE49-F238E27FC236}">
                  <a16:creationId xmlns:a16="http://schemas.microsoft.com/office/drawing/2014/main" id="{42D5A910-071F-CE3B-11B2-B8E68990D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104"/>
              <a:ext cx="1584" cy="7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619" name="Rectangle 1122">
              <a:extLst>
                <a:ext uri="{FF2B5EF4-FFF2-40B4-BE49-F238E27FC236}">
                  <a16:creationId xmlns:a16="http://schemas.microsoft.com/office/drawing/2014/main" id="{17B9CCF1-3673-83B1-4790-4EA12A1E2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88"/>
              <a:ext cx="1680" cy="76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4586" name="Group 1052">
            <a:extLst>
              <a:ext uri="{FF2B5EF4-FFF2-40B4-BE49-F238E27FC236}">
                <a16:creationId xmlns:a16="http://schemas.microsoft.com/office/drawing/2014/main" id="{5CA0E56A-0833-B74E-7285-C15096CA676F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1149350"/>
            <a:ext cx="8159750" cy="4816475"/>
            <a:chOff x="288" y="720"/>
            <a:chExt cx="5140" cy="3034"/>
          </a:xfrm>
        </p:grpSpPr>
        <p:sp>
          <p:nvSpPr>
            <p:cNvPr id="24587" name="Line 1053">
              <a:extLst>
                <a:ext uri="{FF2B5EF4-FFF2-40B4-BE49-F238E27FC236}">
                  <a16:creationId xmlns:a16="http://schemas.microsoft.com/office/drawing/2014/main" id="{30C84463-F724-FF72-5359-8B65BE123F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828" y="2253"/>
              <a:ext cx="294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8" name="Group 1054">
              <a:extLst>
                <a:ext uri="{FF2B5EF4-FFF2-40B4-BE49-F238E27FC236}">
                  <a16:creationId xmlns:a16="http://schemas.microsoft.com/office/drawing/2014/main" id="{B4C1B6D9-1E69-F191-6C96-BF13E54E5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720"/>
              <a:ext cx="5140" cy="3034"/>
              <a:chOff x="288" y="720"/>
              <a:chExt cx="5140" cy="3034"/>
            </a:xfrm>
          </p:grpSpPr>
          <p:sp>
            <p:nvSpPr>
              <p:cNvPr id="24589" name="Rectangle 1055">
                <a:extLst>
                  <a:ext uri="{FF2B5EF4-FFF2-40B4-BE49-F238E27FC236}">
                    <a16:creationId xmlns:a16="http://schemas.microsoft.com/office/drawing/2014/main" id="{D4C172C9-BC33-F4F9-54FA-E3D4510E1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21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590" name="Rectangle 1056">
                <a:extLst>
                  <a:ext uri="{FF2B5EF4-FFF2-40B4-BE49-F238E27FC236}">
                    <a16:creationId xmlns:a16="http://schemas.microsoft.com/office/drawing/2014/main" id="{781D6DA9-2EB2-3131-0613-E3968766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1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591" name="Line 1057">
                <a:extLst>
                  <a:ext uri="{FF2B5EF4-FFF2-40B4-BE49-F238E27FC236}">
                    <a16:creationId xmlns:a16="http://schemas.microsoft.com/office/drawing/2014/main" id="{C8A18B9A-E7E4-AE32-AF69-91D402393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-1054" y="2253"/>
                <a:ext cx="294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Arc 1058">
                <a:extLst>
                  <a:ext uri="{FF2B5EF4-FFF2-40B4-BE49-F238E27FC236}">
                    <a16:creationId xmlns:a16="http://schemas.microsoft.com/office/drawing/2014/main" id="{D05B74C0-1607-8693-6B2B-7D84FEC3D46C}"/>
                  </a:ext>
                </a:extLst>
              </p:cNvPr>
              <p:cNvSpPr>
                <a:spLocks/>
              </p:cNvSpPr>
              <p:nvPr/>
            </p:nvSpPr>
            <p:spPr bwMode="auto">
              <a:xfrm rot="7997126" flipH="1">
                <a:off x="953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Line 1059">
                <a:extLst>
                  <a:ext uri="{FF2B5EF4-FFF2-40B4-BE49-F238E27FC236}">
                    <a16:creationId xmlns:a16="http://schemas.microsoft.com/office/drawing/2014/main" id="{E60D7604-F14C-A53F-757D-270B82A09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22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060">
                <a:extLst>
                  <a:ext uri="{FF2B5EF4-FFF2-40B4-BE49-F238E27FC236}">
                    <a16:creationId xmlns:a16="http://schemas.microsoft.com/office/drawing/2014/main" id="{90768443-CBDC-615E-45BF-D4002A765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338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Arc 1061">
                <a:extLst>
                  <a:ext uri="{FF2B5EF4-FFF2-40B4-BE49-F238E27FC236}">
                    <a16:creationId xmlns:a16="http://schemas.microsoft.com/office/drawing/2014/main" id="{18700381-F97C-12F5-8199-D47DC55FA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18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1062">
                <a:extLst>
                  <a:ext uri="{FF2B5EF4-FFF2-40B4-BE49-F238E27FC236}">
                    <a16:creationId xmlns:a16="http://schemas.microsoft.com/office/drawing/2014/main" id="{995A88EF-964C-514D-6F05-027F7CFC78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 flipH="1" flipV="1">
                <a:off x="419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Rectangle 1063" descr="Outlined diamond">
                <a:extLst>
                  <a:ext uri="{FF2B5EF4-FFF2-40B4-BE49-F238E27FC236}">
                    <a16:creationId xmlns:a16="http://schemas.microsoft.com/office/drawing/2014/main" id="{33DCA56C-3E95-4995-D4E4-EF807D027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5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598" name="Text Box 1064">
                <a:extLst>
                  <a:ext uri="{FF2B5EF4-FFF2-40B4-BE49-F238E27FC236}">
                    <a16:creationId xmlns:a16="http://schemas.microsoft.com/office/drawing/2014/main" id="{3A509991-40AC-8E99-D63E-9B2EED88DE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2117"/>
                <a:ext cx="212" cy="250"/>
              </a:xfrm>
              <a:prstGeom prst="rect">
                <a:avLst/>
              </a:prstGeom>
              <a:noFill/>
              <a:ln w="12700">
                <a:solidFill>
                  <a:srgbClr val="4F81B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sp>
            <p:nvSpPr>
              <p:cNvPr id="24599" name="Rectangle 1065">
                <a:extLst>
                  <a:ext uri="{FF2B5EF4-FFF2-40B4-BE49-F238E27FC236}">
                    <a16:creationId xmlns:a16="http://schemas.microsoft.com/office/drawing/2014/main" id="{3DE5B9A5-9CA3-C836-E138-6CECF4BC7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3957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0" name="Rectangle 1066">
                <a:extLst>
                  <a:ext uri="{FF2B5EF4-FFF2-40B4-BE49-F238E27FC236}">
                    <a16:creationId xmlns:a16="http://schemas.microsoft.com/office/drawing/2014/main" id="{DA883CD7-CA3C-7F45-B615-F6F17329C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4746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24601" name="Group 1067">
                <a:extLst>
                  <a:ext uri="{FF2B5EF4-FFF2-40B4-BE49-F238E27FC236}">
                    <a16:creationId xmlns:a16="http://schemas.microsoft.com/office/drawing/2014/main" id="{2AABE360-F32E-A5CE-DA10-174EB7CCDB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" y="773"/>
                <a:ext cx="4882" cy="9"/>
                <a:chOff x="417" y="773"/>
                <a:chExt cx="4882" cy="9"/>
              </a:xfrm>
            </p:grpSpPr>
            <p:sp>
              <p:nvSpPr>
                <p:cNvPr id="24615" name="Line 1068">
                  <a:extLst>
                    <a:ext uri="{FF2B5EF4-FFF2-40B4-BE49-F238E27FC236}">
                      <a16:creationId xmlns:a16="http://schemas.microsoft.com/office/drawing/2014/main" id="{ABCB6D1A-5C3B-5573-1903-ECFD9B6FB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6" name="Line 1069">
                  <a:extLst>
                    <a:ext uri="{FF2B5EF4-FFF2-40B4-BE49-F238E27FC236}">
                      <a16:creationId xmlns:a16="http://schemas.microsoft.com/office/drawing/2014/main" id="{669EC272-9A74-A895-47E8-5F85C6D8CD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02" name="Arc 1070">
                <a:extLst>
                  <a:ext uri="{FF2B5EF4-FFF2-40B4-BE49-F238E27FC236}">
                    <a16:creationId xmlns:a16="http://schemas.microsoft.com/office/drawing/2014/main" id="{ADEE8A3A-4B2E-92C8-60AF-36A03C975D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997126">
                <a:off x="4222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Line 1071">
                <a:extLst>
                  <a:ext uri="{FF2B5EF4-FFF2-40B4-BE49-F238E27FC236}">
                    <a16:creationId xmlns:a16="http://schemas.microsoft.com/office/drawing/2014/main" id="{E72B1201-5AE1-2DBC-3E70-78FBC2233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5333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Line 1072">
                <a:extLst>
                  <a:ext uri="{FF2B5EF4-FFF2-40B4-BE49-F238E27FC236}">
                    <a16:creationId xmlns:a16="http://schemas.microsoft.com/office/drawing/2014/main" id="{37367309-C591-FE6B-6802-593273D47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349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Arc 1073">
                <a:extLst>
                  <a:ext uri="{FF2B5EF4-FFF2-40B4-BE49-F238E27FC236}">
                    <a16:creationId xmlns:a16="http://schemas.microsoft.com/office/drawing/2014/main" id="{BE6C7778-D175-B03D-78AC-C734F2C7EF3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5206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1074">
                <a:extLst>
                  <a:ext uri="{FF2B5EF4-FFF2-40B4-BE49-F238E27FC236}">
                    <a16:creationId xmlns:a16="http://schemas.microsoft.com/office/drawing/2014/main" id="{B475584D-904A-8F1A-4891-4DE325E5334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05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Rectangle 1075" descr="Outlined diamond">
                <a:extLst>
                  <a:ext uri="{FF2B5EF4-FFF2-40B4-BE49-F238E27FC236}">
                    <a16:creationId xmlns:a16="http://schemas.microsoft.com/office/drawing/2014/main" id="{DDC78FA9-1022-4DE2-6A68-13BF69C32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5106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8" name="Text Box 1076">
                <a:extLst>
                  <a:ext uri="{FF2B5EF4-FFF2-40B4-BE49-F238E27FC236}">
                    <a16:creationId xmlns:a16="http://schemas.microsoft.com/office/drawing/2014/main" id="{F34B5229-C89E-2584-F0F5-2CF86264F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636" y="2117"/>
                <a:ext cx="212" cy="250"/>
              </a:xfrm>
              <a:prstGeom prst="rect">
                <a:avLst/>
              </a:prstGeom>
              <a:noFill/>
              <a:ln w="12700">
                <a:solidFill>
                  <a:srgbClr val="4F81B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24609" name="Group 1077">
                <a:extLst>
                  <a:ext uri="{FF2B5EF4-FFF2-40B4-BE49-F238E27FC236}">
                    <a16:creationId xmlns:a16="http://schemas.microsoft.com/office/drawing/2014/main" id="{B6B049CA-963C-857A-E637-7C64F1812C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696"/>
                <a:ext cx="4882" cy="9"/>
                <a:chOff x="417" y="773"/>
                <a:chExt cx="4882" cy="9"/>
              </a:xfrm>
            </p:grpSpPr>
            <p:sp>
              <p:nvSpPr>
                <p:cNvPr id="24613" name="Line 1078">
                  <a:extLst>
                    <a:ext uri="{FF2B5EF4-FFF2-40B4-BE49-F238E27FC236}">
                      <a16:creationId xmlns:a16="http://schemas.microsoft.com/office/drawing/2014/main" id="{673838FE-571F-9CC0-C186-4A7014E77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4" name="Line 1079">
                  <a:extLst>
                    <a:ext uri="{FF2B5EF4-FFF2-40B4-BE49-F238E27FC236}">
                      <a16:creationId xmlns:a16="http://schemas.microsoft.com/office/drawing/2014/main" id="{6571CC4B-3BB4-6AC5-D6C4-144E85660A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10" name="Line 1080">
                <a:extLst>
                  <a:ext uri="{FF2B5EF4-FFF2-40B4-BE49-F238E27FC236}">
                    <a16:creationId xmlns:a16="http://schemas.microsoft.com/office/drawing/2014/main" id="{2B938DC3-3761-A7EB-10B9-49E031AE1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782"/>
                <a:ext cx="0" cy="292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Oval 1081">
                <a:extLst>
                  <a:ext uri="{FF2B5EF4-FFF2-40B4-BE49-F238E27FC236}">
                    <a16:creationId xmlns:a16="http://schemas.microsoft.com/office/drawing/2014/main" id="{115A7752-D91F-60BB-4FEE-0E8B597CE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768" cy="768"/>
              </a:xfrm>
              <a:prstGeom prst="ellips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12" name="Text Box 1082">
                <a:extLst>
                  <a:ext uri="{FF2B5EF4-FFF2-40B4-BE49-F238E27FC236}">
                    <a16:creationId xmlns:a16="http://schemas.microsoft.com/office/drawing/2014/main" id="{BF7C0F40-65F0-1EAE-D74B-1C73076C51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36"/>
                <a:ext cx="212" cy="250"/>
              </a:xfrm>
              <a:prstGeom prst="rect">
                <a:avLst/>
              </a:prstGeom>
              <a:noFill/>
              <a:ln w="12700">
                <a:solidFill>
                  <a:srgbClr val="4F81B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51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910" grpId="0" animBg="1"/>
      <p:bldP spid="334911" grpId="0" animBg="1"/>
      <p:bldP spid="334912" grpId="0" autoUpdateAnimBg="0"/>
      <p:bldP spid="334913" grpId="0" autoUpdateAnimBg="0"/>
      <p:bldP spid="3349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9041018E-38B9-CA59-FE4E-3077C3F0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Movement patterns – key points</a:t>
            </a: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7123F8E4-1AC2-FA18-EA2B-5CD3B5FE3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Continuous, flexible movement patterns to adjust to the play of the game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Side referees will often be on the field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ways to “box in” the play and the players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Always by the 2 side referees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Normally also by the center referee and lead side referee</a:t>
            </a:r>
          </a:p>
        </p:txBody>
      </p:sp>
    </p:spTree>
    <p:extLst>
      <p:ext uri="{BB962C8B-B14F-4D97-AF65-F5344CB8AC3E}">
        <p14:creationId xmlns:p14="http://schemas.microsoft.com/office/powerpoint/2010/main" val="269949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1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5158264-60BC-BCA0-BFCE-C848312B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Center referee movement</a:t>
            </a: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9C6E0AE1-C607-85A7-EA71-E05EAE2F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Vary the diagonal pattern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Box in the play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Avoid interfering with players and play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Be close to anticipated trouble spots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178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E3B5AF7-DA93-8C7B-7847-85A56ACF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09600"/>
            <a:ext cx="4800600" cy="228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CENTER REFEREE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RESPONSIBILITIES AND MOVEMENT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B16158DA-6E94-0061-1674-F264CE76C10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43000"/>
            <a:ext cx="8159750" cy="4816475"/>
            <a:chOff x="288" y="720"/>
            <a:chExt cx="5140" cy="3034"/>
          </a:xfrm>
        </p:grpSpPr>
        <p:sp>
          <p:nvSpPr>
            <p:cNvPr id="32779" name="Line 4">
              <a:extLst>
                <a:ext uri="{FF2B5EF4-FFF2-40B4-BE49-F238E27FC236}">
                  <a16:creationId xmlns:a16="http://schemas.microsoft.com/office/drawing/2014/main" id="{84AE5ED3-B3F1-C830-E868-EDC5AD9CAA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828" y="2253"/>
              <a:ext cx="294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80" name="Group 5">
              <a:extLst>
                <a:ext uri="{FF2B5EF4-FFF2-40B4-BE49-F238E27FC236}">
                  <a16:creationId xmlns:a16="http://schemas.microsoft.com/office/drawing/2014/main" id="{FB019534-F291-5B9D-5B7B-8ACA1C77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720"/>
              <a:ext cx="5140" cy="3034"/>
              <a:chOff x="288" y="720"/>
              <a:chExt cx="5140" cy="3034"/>
            </a:xfrm>
          </p:grpSpPr>
          <p:sp>
            <p:nvSpPr>
              <p:cNvPr id="32781" name="Rectangle 6">
                <a:extLst>
                  <a:ext uri="{FF2B5EF4-FFF2-40B4-BE49-F238E27FC236}">
                    <a16:creationId xmlns:a16="http://schemas.microsoft.com/office/drawing/2014/main" id="{52E23AA2-ED17-49BB-55C9-269F59325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21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782" name="Rectangle 7">
                <a:extLst>
                  <a:ext uri="{FF2B5EF4-FFF2-40B4-BE49-F238E27FC236}">
                    <a16:creationId xmlns:a16="http://schemas.microsoft.com/office/drawing/2014/main" id="{AF5D4B34-5E9C-DE62-1C62-11C470FD2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1" y="2138"/>
                <a:ext cx="849" cy="257"/>
              </a:xfrm>
              <a:prstGeom prst="rect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783" name="Line 8">
                <a:extLst>
                  <a:ext uri="{FF2B5EF4-FFF2-40B4-BE49-F238E27FC236}">
                    <a16:creationId xmlns:a16="http://schemas.microsoft.com/office/drawing/2014/main" id="{A2458864-9D17-6AC4-39BC-8F60E0BDE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-1054" y="2253"/>
                <a:ext cx="2942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Arc 9">
                <a:extLst>
                  <a:ext uri="{FF2B5EF4-FFF2-40B4-BE49-F238E27FC236}">
                    <a16:creationId xmlns:a16="http://schemas.microsoft.com/office/drawing/2014/main" id="{6D81E5FB-3958-39DD-412B-C93176218F0E}"/>
                  </a:ext>
                </a:extLst>
              </p:cNvPr>
              <p:cNvSpPr>
                <a:spLocks/>
              </p:cNvSpPr>
              <p:nvPr/>
            </p:nvSpPr>
            <p:spPr bwMode="auto">
              <a:xfrm rot="7997126" flipH="1">
                <a:off x="953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Line 10">
                <a:extLst>
                  <a:ext uri="{FF2B5EF4-FFF2-40B4-BE49-F238E27FC236}">
                    <a16:creationId xmlns:a16="http://schemas.microsoft.com/office/drawing/2014/main" id="{FEC143DB-F08E-CB63-F43F-1A1BB9130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22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Line 11">
                <a:extLst>
                  <a:ext uri="{FF2B5EF4-FFF2-40B4-BE49-F238E27FC236}">
                    <a16:creationId xmlns:a16="http://schemas.microsoft.com/office/drawing/2014/main" id="{CC2C5EBA-66DE-77D5-FE76-47E458920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338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Arc 12">
                <a:extLst>
                  <a:ext uri="{FF2B5EF4-FFF2-40B4-BE49-F238E27FC236}">
                    <a16:creationId xmlns:a16="http://schemas.microsoft.com/office/drawing/2014/main" id="{88336D59-5ED8-9DAD-35FB-C458318E21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18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Arc 13">
                <a:extLst>
                  <a:ext uri="{FF2B5EF4-FFF2-40B4-BE49-F238E27FC236}">
                    <a16:creationId xmlns:a16="http://schemas.microsoft.com/office/drawing/2014/main" id="{FC9C529F-C669-A496-85FD-E838704E5C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 flipH="1" flipV="1">
                <a:off x="419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Rectangle 14" descr="Outlined diamond">
                <a:extLst>
                  <a:ext uri="{FF2B5EF4-FFF2-40B4-BE49-F238E27FC236}">
                    <a16:creationId xmlns:a16="http://schemas.microsoft.com/office/drawing/2014/main" id="{7CA1C79B-9C37-4C88-AC7A-97373AFDD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5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790" name="Text Box 15">
                <a:extLst>
                  <a:ext uri="{FF2B5EF4-FFF2-40B4-BE49-F238E27FC236}">
                    <a16:creationId xmlns:a16="http://schemas.microsoft.com/office/drawing/2014/main" id="{A94CDB5B-860F-3125-85EB-8225991E3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 dirty="0">
                    <a:latin typeface="Times" panose="02020603050405020304" pitchFamily="18" charset="0"/>
                  </a:rPr>
                  <a:t> </a:t>
                </a:r>
              </a:p>
            </p:txBody>
          </p:sp>
          <p:sp>
            <p:nvSpPr>
              <p:cNvPr id="32791" name="Rectangle 16">
                <a:extLst>
                  <a:ext uri="{FF2B5EF4-FFF2-40B4-BE49-F238E27FC236}">
                    <a16:creationId xmlns:a16="http://schemas.microsoft.com/office/drawing/2014/main" id="{36D365C9-C2AF-69D9-A3C7-9E919FAD7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3957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792" name="Rectangle 17">
                <a:extLst>
                  <a:ext uri="{FF2B5EF4-FFF2-40B4-BE49-F238E27FC236}">
                    <a16:creationId xmlns:a16="http://schemas.microsoft.com/office/drawing/2014/main" id="{D3345585-DDCB-C5B2-B932-0685F71E8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4746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2793" name="Group 18">
                <a:extLst>
                  <a:ext uri="{FF2B5EF4-FFF2-40B4-BE49-F238E27FC236}">
                    <a16:creationId xmlns:a16="http://schemas.microsoft.com/office/drawing/2014/main" id="{A7C5BFDC-1D93-6F73-011E-794266D60C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" y="773"/>
                <a:ext cx="4882" cy="9"/>
                <a:chOff x="417" y="773"/>
                <a:chExt cx="4882" cy="9"/>
              </a:xfrm>
            </p:grpSpPr>
            <p:sp>
              <p:nvSpPr>
                <p:cNvPr id="32807" name="Line 19">
                  <a:extLst>
                    <a:ext uri="{FF2B5EF4-FFF2-40B4-BE49-F238E27FC236}">
                      <a16:creationId xmlns:a16="http://schemas.microsoft.com/office/drawing/2014/main" id="{F095A414-5351-EA52-C7B6-E00591A60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8" name="Line 20">
                  <a:extLst>
                    <a:ext uri="{FF2B5EF4-FFF2-40B4-BE49-F238E27FC236}">
                      <a16:creationId xmlns:a16="http://schemas.microsoft.com/office/drawing/2014/main" id="{BB4E7DA5-1039-1704-8412-8B6188FD4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794" name="Arc 21">
                <a:extLst>
                  <a:ext uri="{FF2B5EF4-FFF2-40B4-BE49-F238E27FC236}">
                    <a16:creationId xmlns:a16="http://schemas.microsoft.com/office/drawing/2014/main" id="{CB553744-F583-9A5E-0E49-74D0A862C7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997126">
                <a:off x="4222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Line 22">
                <a:extLst>
                  <a:ext uri="{FF2B5EF4-FFF2-40B4-BE49-F238E27FC236}">
                    <a16:creationId xmlns:a16="http://schemas.microsoft.com/office/drawing/2014/main" id="{FFDF94EA-DAF9-3037-4FBF-040B22BFB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5333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Line 23">
                <a:extLst>
                  <a:ext uri="{FF2B5EF4-FFF2-40B4-BE49-F238E27FC236}">
                    <a16:creationId xmlns:a16="http://schemas.microsoft.com/office/drawing/2014/main" id="{0ADE525F-A4A2-CF17-505F-EEE715EB9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349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7" name="Arc 24">
                <a:extLst>
                  <a:ext uri="{FF2B5EF4-FFF2-40B4-BE49-F238E27FC236}">
                    <a16:creationId xmlns:a16="http://schemas.microsoft.com/office/drawing/2014/main" id="{0247BFA3-6BA3-080E-9685-A5CB726E3B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5206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Arc 25">
                <a:extLst>
                  <a:ext uri="{FF2B5EF4-FFF2-40B4-BE49-F238E27FC236}">
                    <a16:creationId xmlns:a16="http://schemas.microsoft.com/office/drawing/2014/main" id="{3B78AC3D-CA49-483E-47F0-A1DE40D28E8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05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Rectangle 26" descr="Outlined diamond">
                <a:extLst>
                  <a:ext uri="{FF2B5EF4-FFF2-40B4-BE49-F238E27FC236}">
                    <a16:creationId xmlns:a16="http://schemas.microsoft.com/office/drawing/2014/main" id="{53265793-61EC-A9FD-38F5-F6BE0C6E6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5106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00" name="Text Box 27">
                <a:extLst>
                  <a:ext uri="{FF2B5EF4-FFF2-40B4-BE49-F238E27FC236}">
                    <a16:creationId xmlns:a16="http://schemas.microsoft.com/office/drawing/2014/main" id="{3F3A37F8-29D3-CF0C-FAC7-5047D5CBB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636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32801" name="Group 28">
                <a:extLst>
                  <a:ext uri="{FF2B5EF4-FFF2-40B4-BE49-F238E27FC236}">
                    <a16:creationId xmlns:a16="http://schemas.microsoft.com/office/drawing/2014/main" id="{96EE7014-E318-6DCD-3B35-125F4A9BA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696"/>
                <a:ext cx="4882" cy="9"/>
                <a:chOff x="417" y="773"/>
                <a:chExt cx="4882" cy="9"/>
              </a:xfrm>
            </p:grpSpPr>
            <p:sp>
              <p:nvSpPr>
                <p:cNvPr id="32805" name="Line 29">
                  <a:extLst>
                    <a:ext uri="{FF2B5EF4-FFF2-40B4-BE49-F238E27FC236}">
                      <a16:creationId xmlns:a16="http://schemas.microsoft.com/office/drawing/2014/main" id="{C41E80F1-0428-09C9-BCED-9321ADD89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6" name="Line 30">
                  <a:extLst>
                    <a:ext uri="{FF2B5EF4-FFF2-40B4-BE49-F238E27FC236}">
                      <a16:creationId xmlns:a16="http://schemas.microsoft.com/office/drawing/2014/main" id="{CAA74CBF-744C-8A79-06DC-C8BDC80CF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2" name="Line 31">
                <a:extLst>
                  <a:ext uri="{FF2B5EF4-FFF2-40B4-BE49-F238E27FC236}">
                    <a16:creationId xmlns:a16="http://schemas.microsoft.com/office/drawing/2014/main" id="{5CB86F41-4FBD-8412-5467-0BF5670B2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0" cy="292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Oval 32">
                <a:extLst>
                  <a:ext uri="{FF2B5EF4-FFF2-40B4-BE49-F238E27FC236}">
                    <a16:creationId xmlns:a16="http://schemas.microsoft.com/office/drawing/2014/main" id="{17C3D118-34C2-B4AD-655E-4D8843547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872"/>
                <a:ext cx="768" cy="768"/>
              </a:xfrm>
              <a:prstGeom prst="ellips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04" name="Text Box 33">
                <a:extLst>
                  <a:ext uri="{FF2B5EF4-FFF2-40B4-BE49-F238E27FC236}">
                    <a16:creationId xmlns:a16="http://schemas.microsoft.com/office/drawing/2014/main" id="{C6060B22-6B32-E9D7-C316-841A79CAFC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36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32772" name="Text Box 38">
            <a:extLst>
              <a:ext uri="{FF2B5EF4-FFF2-40B4-BE49-F238E27FC236}">
                <a16:creationId xmlns:a16="http://schemas.microsoft.com/office/drawing/2014/main" id="{FC42EFDA-53EE-F1D8-5674-E4208937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CR</a:t>
            </a:r>
          </a:p>
        </p:txBody>
      </p:sp>
      <p:grpSp>
        <p:nvGrpSpPr>
          <p:cNvPr id="32773" name="Group 39">
            <a:extLst>
              <a:ext uri="{FF2B5EF4-FFF2-40B4-BE49-F238E27FC236}">
                <a16:creationId xmlns:a16="http://schemas.microsoft.com/office/drawing/2014/main" id="{24E37F27-CC1A-FBD2-B0FB-DC6F31EAAC06}"/>
              </a:ext>
            </a:extLst>
          </p:cNvPr>
          <p:cNvGrpSpPr>
            <a:grpSpLocks/>
          </p:cNvGrpSpPr>
          <p:nvPr/>
        </p:nvGrpSpPr>
        <p:grpSpPr bwMode="auto">
          <a:xfrm>
            <a:off x="1216025" y="1730375"/>
            <a:ext cx="6508750" cy="3733800"/>
            <a:chOff x="677" y="1104"/>
            <a:chExt cx="4100" cy="2352"/>
          </a:xfrm>
        </p:grpSpPr>
        <p:sp>
          <p:nvSpPr>
            <p:cNvPr id="32776" name="AutoShape 40">
              <a:extLst>
                <a:ext uri="{FF2B5EF4-FFF2-40B4-BE49-F238E27FC236}">
                  <a16:creationId xmlns:a16="http://schemas.microsoft.com/office/drawing/2014/main" id="{DAD18272-7DBC-EF25-DDDD-B7A1BEF22B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">
              <a:off x="2112" y="1104"/>
              <a:ext cx="1311" cy="2352"/>
            </a:xfrm>
            <a:prstGeom prst="parallelogram">
              <a:avLst>
                <a:gd name="adj" fmla="val 25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77" name="Rectangle 41">
              <a:extLst>
                <a:ext uri="{FF2B5EF4-FFF2-40B4-BE49-F238E27FC236}">
                  <a16:creationId xmlns:a16="http://schemas.microsoft.com/office/drawing/2014/main" id="{F167C2D0-92A3-C92E-B248-2408289C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104"/>
              <a:ext cx="1753" cy="7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78" name="Rectangle 42">
              <a:extLst>
                <a:ext uri="{FF2B5EF4-FFF2-40B4-BE49-F238E27FC236}">
                  <a16:creationId xmlns:a16="http://schemas.microsoft.com/office/drawing/2014/main" id="{E7F41D12-33D3-9F15-B4C4-328B5B7E8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2688"/>
              <a:ext cx="1819" cy="76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2774" name="Rectangle 41">
            <a:extLst>
              <a:ext uri="{FF2B5EF4-FFF2-40B4-BE49-F238E27FC236}">
                <a16:creationId xmlns:a16="http://schemas.microsoft.com/office/drawing/2014/main" id="{D0E23E60-FB77-D35A-3F20-AE76A9AB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949700"/>
            <a:ext cx="3036888" cy="1143000"/>
          </a:xfrm>
          <a:prstGeom prst="rect">
            <a:avLst/>
          </a:prstGeom>
          <a:solidFill>
            <a:srgbClr val="FFFF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5" name="Rectangle 41">
            <a:extLst>
              <a:ext uri="{FF2B5EF4-FFF2-40B4-BE49-F238E27FC236}">
                <a16:creationId xmlns:a16="http://schemas.microsoft.com/office/drawing/2014/main" id="{2DE94031-29A1-9276-266B-FA2EA83D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2130425"/>
            <a:ext cx="3036887" cy="1143000"/>
          </a:xfrm>
          <a:prstGeom prst="rect">
            <a:avLst/>
          </a:prstGeom>
          <a:solidFill>
            <a:srgbClr val="FFFF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75783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CF73-ABAB-1636-AF17-CB6F6424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 the Rules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91DB-607E-436F-92D4-8FC08C7DD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Double-Dual System was devised in 1973 by Joseph </a:t>
            </a:r>
            <a:r>
              <a:rPr lang="en-US" dirty="0" err="1"/>
              <a:t>Bonchonsky</a:t>
            </a:r>
            <a:r>
              <a:rPr lang="en-US" dirty="0"/>
              <a:t> of Torrance, California to minimize misconduct in a tournament.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,The Rules book used to define it as:</a:t>
            </a:r>
          </a:p>
          <a:p>
            <a:pPr>
              <a:defRPr/>
            </a:pPr>
            <a:r>
              <a:rPr lang="en-US" dirty="0"/>
              <a:t>”Three qualified referees work together as a team to manage the game.. Equally share in control, a decision by any one is valid… Concentrate attention in specific areas”</a:t>
            </a:r>
          </a:p>
        </p:txBody>
      </p:sp>
    </p:spTree>
    <p:extLst>
      <p:ext uri="{BB962C8B-B14F-4D97-AF65-F5344CB8AC3E}">
        <p14:creationId xmlns:p14="http://schemas.microsoft.com/office/powerpoint/2010/main" val="18461015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13F66CA4-9C9C-A844-337C-33692979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Side referee movement 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65D885F8-732D-6431-C58A-BA5C4E8E8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Parallel to the touchline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Maintain the offside position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Covers about 2/3 of the field (not just ½)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Play in the side referee’s half of the field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(i.e., the “active half”)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Play in the opposite half of the field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(i.e., the “inactive half”)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87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  <p:bldP spid="361475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4439D17-4222-D09C-D9BB-8C01BAB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609600"/>
            <a:ext cx="4876800" cy="228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SIDE REFEREE</a:t>
            </a:r>
            <a:br>
              <a:rPr lang="en-US" altLang="en-US" sz="1600">
                <a:ea typeface="ＭＳ Ｐゴシック" panose="020B0600070205080204" pitchFamily="34" charset="-128"/>
              </a:rPr>
            </a:br>
            <a:r>
              <a:rPr lang="en-US" altLang="en-US" sz="1600">
                <a:ea typeface="ＭＳ Ｐゴシック" panose="020B0600070205080204" pitchFamily="34" charset="-128"/>
              </a:rPr>
              <a:t>RESPONSIBILITIES AND MOVEMENT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id="{EB64C56E-5159-28C7-E932-FAAE4BE1938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43000"/>
            <a:ext cx="8159750" cy="4816475"/>
            <a:chOff x="288" y="720"/>
            <a:chExt cx="5140" cy="3034"/>
          </a:xfrm>
        </p:grpSpPr>
        <p:sp>
          <p:nvSpPr>
            <p:cNvPr id="36874" name="Line 4">
              <a:extLst>
                <a:ext uri="{FF2B5EF4-FFF2-40B4-BE49-F238E27FC236}">
                  <a16:creationId xmlns:a16="http://schemas.microsoft.com/office/drawing/2014/main" id="{72B4F692-7379-30C9-6641-81CD5A6E06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828" y="2253"/>
              <a:ext cx="294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75" name="Group 5">
              <a:extLst>
                <a:ext uri="{FF2B5EF4-FFF2-40B4-BE49-F238E27FC236}">
                  <a16:creationId xmlns:a16="http://schemas.microsoft.com/office/drawing/2014/main" id="{0DDF9676-15BD-523F-A6E6-D0432BBFE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720"/>
              <a:ext cx="5140" cy="3034"/>
              <a:chOff x="288" y="720"/>
              <a:chExt cx="5140" cy="3034"/>
            </a:xfrm>
          </p:grpSpPr>
          <p:sp>
            <p:nvSpPr>
              <p:cNvPr id="36876" name="Rectangle 6">
                <a:extLst>
                  <a:ext uri="{FF2B5EF4-FFF2-40B4-BE49-F238E27FC236}">
                    <a16:creationId xmlns:a16="http://schemas.microsoft.com/office/drawing/2014/main" id="{2F3708BB-F9AD-890F-D8D1-E73F3A76C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-121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77" name="Rectangle 7">
                <a:extLst>
                  <a:ext uri="{FF2B5EF4-FFF2-40B4-BE49-F238E27FC236}">
                    <a16:creationId xmlns:a16="http://schemas.microsoft.com/office/drawing/2014/main" id="{DCE56C6B-C216-470E-9043-E9EB0FF51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1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78" name="Line 8">
                <a:extLst>
                  <a:ext uri="{FF2B5EF4-FFF2-40B4-BE49-F238E27FC236}">
                    <a16:creationId xmlns:a16="http://schemas.microsoft.com/office/drawing/2014/main" id="{9DDD2D09-2546-F9AD-3B93-F3BEEA304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-1054" y="2253"/>
                <a:ext cx="2942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9" name="Arc 9">
                <a:extLst>
                  <a:ext uri="{FF2B5EF4-FFF2-40B4-BE49-F238E27FC236}">
                    <a16:creationId xmlns:a16="http://schemas.microsoft.com/office/drawing/2014/main" id="{5A484938-2365-50F4-3E61-99517B4CE74B}"/>
                  </a:ext>
                </a:extLst>
              </p:cNvPr>
              <p:cNvSpPr>
                <a:spLocks/>
              </p:cNvSpPr>
              <p:nvPr/>
            </p:nvSpPr>
            <p:spPr bwMode="auto">
              <a:xfrm rot="7997126" flipH="1">
                <a:off x="953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0" name="Line 10">
                <a:extLst>
                  <a:ext uri="{FF2B5EF4-FFF2-40B4-BE49-F238E27FC236}">
                    <a16:creationId xmlns:a16="http://schemas.microsoft.com/office/drawing/2014/main" id="{1AF69378-5E9D-9DE7-A09C-37E34B512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322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Line 11">
                <a:extLst>
                  <a:ext uri="{FF2B5EF4-FFF2-40B4-BE49-F238E27FC236}">
                    <a16:creationId xmlns:a16="http://schemas.microsoft.com/office/drawing/2014/main" id="{1F98D884-D2EA-E7AD-84AA-DA0A695C5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338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Arc 12">
                <a:extLst>
                  <a:ext uri="{FF2B5EF4-FFF2-40B4-BE49-F238E27FC236}">
                    <a16:creationId xmlns:a16="http://schemas.microsoft.com/office/drawing/2014/main" id="{4AF17B50-CD64-D8A0-CAC5-7B2772114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18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Arc 13">
                <a:extLst>
                  <a:ext uri="{FF2B5EF4-FFF2-40B4-BE49-F238E27FC236}">
                    <a16:creationId xmlns:a16="http://schemas.microsoft.com/office/drawing/2014/main" id="{880D328D-8226-6D72-80CC-EC2ED7F7D9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 flipH="1" flipV="1">
                <a:off x="419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Rectangle 14" descr="Outlined diamond">
                <a:extLst>
                  <a:ext uri="{FF2B5EF4-FFF2-40B4-BE49-F238E27FC236}">
                    <a16:creationId xmlns:a16="http://schemas.microsoft.com/office/drawing/2014/main" id="{E0B6AE06-F15D-A451-2255-84B1C7A85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5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5" name="Text Box 15">
                <a:extLst>
                  <a:ext uri="{FF2B5EF4-FFF2-40B4-BE49-F238E27FC236}">
                    <a16:creationId xmlns:a16="http://schemas.microsoft.com/office/drawing/2014/main" id="{A9DF4489-52A4-32E8-A4E2-E69843901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sp>
            <p:nvSpPr>
              <p:cNvPr id="36886" name="Rectangle 16">
                <a:extLst>
                  <a:ext uri="{FF2B5EF4-FFF2-40B4-BE49-F238E27FC236}">
                    <a16:creationId xmlns:a16="http://schemas.microsoft.com/office/drawing/2014/main" id="{0E941EA6-F1AE-2094-59E9-685876BB1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3957" y="1866"/>
                <a:ext cx="1880" cy="804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87" name="Rectangle 17">
                <a:extLst>
                  <a:ext uri="{FF2B5EF4-FFF2-40B4-BE49-F238E27FC236}">
                    <a16:creationId xmlns:a16="http://schemas.microsoft.com/office/drawing/2014/main" id="{7E9BF46E-31E9-856D-FDB8-33F6CF05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4746" y="2138"/>
                <a:ext cx="849" cy="25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6888" name="Group 18">
                <a:extLst>
                  <a:ext uri="{FF2B5EF4-FFF2-40B4-BE49-F238E27FC236}">
                    <a16:creationId xmlns:a16="http://schemas.microsoft.com/office/drawing/2014/main" id="{1159717D-6C8D-BC5A-CA77-6AEED1891F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" y="773"/>
                <a:ext cx="4882" cy="9"/>
                <a:chOff x="417" y="773"/>
                <a:chExt cx="4882" cy="9"/>
              </a:xfrm>
            </p:grpSpPr>
            <p:sp>
              <p:nvSpPr>
                <p:cNvPr id="36902" name="Line 19">
                  <a:extLst>
                    <a:ext uri="{FF2B5EF4-FFF2-40B4-BE49-F238E27FC236}">
                      <a16:creationId xmlns:a16="http://schemas.microsoft.com/office/drawing/2014/main" id="{9AE78924-F9DA-C360-E8D2-B31657D21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3" name="Line 20">
                  <a:extLst>
                    <a:ext uri="{FF2B5EF4-FFF2-40B4-BE49-F238E27FC236}">
                      <a16:creationId xmlns:a16="http://schemas.microsoft.com/office/drawing/2014/main" id="{A407BE68-A1BA-F3AA-0FF6-18A23C2838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89" name="Arc 21">
                <a:extLst>
                  <a:ext uri="{FF2B5EF4-FFF2-40B4-BE49-F238E27FC236}">
                    <a16:creationId xmlns:a16="http://schemas.microsoft.com/office/drawing/2014/main" id="{D30E9BE9-183C-AB8C-08BC-E09F435F3A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997126">
                <a:off x="4222" y="2004"/>
                <a:ext cx="542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0" name="Line 22">
                <a:extLst>
                  <a:ext uri="{FF2B5EF4-FFF2-40B4-BE49-F238E27FC236}">
                    <a16:creationId xmlns:a16="http://schemas.microsoft.com/office/drawing/2014/main" id="{24208F0E-DDD1-3474-E06B-03807E1F4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5333" y="686"/>
                <a:ext cx="61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1" name="Line 23">
                <a:extLst>
                  <a:ext uri="{FF2B5EF4-FFF2-40B4-BE49-F238E27FC236}">
                    <a16:creationId xmlns:a16="http://schemas.microsoft.com/office/drawing/2014/main" id="{DF2F1290-34E9-9898-A438-CA082D66D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349" y="3674"/>
                <a:ext cx="30" cy="12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2" name="Arc 24">
                <a:extLst>
                  <a:ext uri="{FF2B5EF4-FFF2-40B4-BE49-F238E27FC236}">
                    <a16:creationId xmlns:a16="http://schemas.microsoft.com/office/drawing/2014/main" id="{F76094DF-6EAB-5809-62AE-24D39B7C50B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5206" y="362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Arc 25">
                <a:extLst>
                  <a:ext uri="{FF2B5EF4-FFF2-40B4-BE49-F238E27FC236}">
                    <a16:creationId xmlns:a16="http://schemas.microsoft.com/office/drawing/2014/main" id="{87482D12-0936-3602-A403-E67F493C4EC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5205" y="779"/>
                <a:ext cx="91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4" name="Rectangle 26" descr="Outlined diamond">
                <a:extLst>
                  <a:ext uri="{FF2B5EF4-FFF2-40B4-BE49-F238E27FC236}">
                    <a16:creationId xmlns:a16="http://schemas.microsoft.com/office/drawing/2014/main" id="{5D239A2F-4891-05A6-E145-172D6DD7C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5106" y="2187"/>
                <a:ext cx="515" cy="129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95" name="Text Box 27">
                <a:extLst>
                  <a:ext uri="{FF2B5EF4-FFF2-40B4-BE49-F238E27FC236}">
                    <a16:creationId xmlns:a16="http://schemas.microsoft.com/office/drawing/2014/main" id="{C5C2AD46-CB56-B304-81E6-964AE795B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636" y="2117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36896" name="Group 28">
                <a:extLst>
                  <a:ext uri="{FF2B5EF4-FFF2-40B4-BE49-F238E27FC236}">
                    <a16:creationId xmlns:a16="http://schemas.microsoft.com/office/drawing/2014/main" id="{4E7D4A38-E15F-5994-6110-93308C71F7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696"/>
                <a:ext cx="4882" cy="9"/>
                <a:chOff x="417" y="773"/>
                <a:chExt cx="4882" cy="9"/>
              </a:xfrm>
            </p:grpSpPr>
            <p:sp>
              <p:nvSpPr>
                <p:cNvPr id="36900" name="Line 29">
                  <a:extLst>
                    <a:ext uri="{FF2B5EF4-FFF2-40B4-BE49-F238E27FC236}">
                      <a16:creationId xmlns:a16="http://schemas.microsoft.com/office/drawing/2014/main" id="{2FDB79FB-6D50-DCA0-A7A9-735459B219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934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01" name="Line 30">
                  <a:extLst>
                    <a:ext uri="{FF2B5EF4-FFF2-40B4-BE49-F238E27FC236}">
                      <a16:creationId xmlns:a16="http://schemas.microsoft.com/office/drawing/2014/main" id="{0673CF23-E4B6-6BF8-B6E6-D0D215640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3773" y="-744"/>
                  <a:ext cx="9" cy="304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97" name="Line 31">
                <a:extLst>
                  <a:ext uri="{FF2B5EF4-FFF2-40B4-BE49-F238E27FC236}">
                    <a16:creationId xmlns:a16="http://schemas.microsoft.com/office/drawing/2014/main" id="{7B9339FF-50B9-D133-5079-F39670D9D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768"/>
                <a:ext cx="0" cy="2928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8" name="Oval 32">
                <a:extLst>
                  <a:ext uri="{FF2B5EF4-FFF2-40B4-BE49-F238E27FC236}">
                    <a16:creationId xmlns:a16="http://schemas.microsoft.com/office/drawing/2014/main" id="{A2014CF9-0034-5CA0-D381-98F850304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886"/>
                <a:ext cx="768" cy="768"/>
              </a:xfrm>
              <a:prstGeom prst="ellipse">
                <a:avLst/>
              </a:prstGeom>
              <a:noFill/>
              <a:ln w="444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899" name="Text Box 33">
                <a:extLst>
                  <a:ext uri="{FF2B5EF4-FFF2-40B4-BE49-F238E27FC236}">
                    <a16:creationId xmlns:a16="http://schemas.microsoft.com/office/drawing/2014/main" id="{5B802EF8-94A0-88C0-EC19-E5EC895FC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36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sz="2000" b="1">
                    <a:latin typeface="Times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36868" name="AutoShape 34">
            <a:extLst>
              <a:ext uri="{FF2B5EF4-FFF2-40B4-BE49-F238E27FC236}">
                <a16:creationId xmlns:a16="http://schemas.microsoft.com/office/drawing/2014/main" id="{F5E242F2-DC68-19B2-CD81-E6CBA139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23950"/>
            <a:ext cx="4800600" cy="1295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AutoShape 35">
            <a:extLst>
              <a:ext uri="{FF2B5EF4-FFF2-40B4-BE49-F238E27FC236}">
                <a16:creationId xmlns:a16="http://schemas.microsoft.com/office/drawing/2014/main" id="{C80192A3-01A3-FCFA-3D16-87ABF143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81538"/>
            <a:ext cx="4953000" cy="1295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 Box 36">
            <a:extLst>
              <a:ext uri="{FF2B5EF4-FFF2-40B4-BE49-F238E27FC236}">
                <a16:creationId xmlns:a16="http://schemas.microsoft.com/office/drawing/2014/main" id="{8EB4BB24-6914-12FA-50E1-B1F02D8A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SR1</a:t>
            </a:r>
          </a:p>
        </p:txBody>
      </p:sp>
      <p:sp>
        <p:nvSpPr>
          <p:cNvPr id="36871" name="Text Box 37">
            <a:extLst>
              <a:ext uri="{FF2B5EF4-FFF2-40B4-BE49-F238E27FC236}">
                <a16:creationId xmlns:a16="http://schemas.microsoft.com/office/drawing/2014/main" id="{0CBD001A-B068-DFCD-EC4F-73CE8289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SR2</a:t>
            </a:r>
          </a:p>
        </p:txBody>
      </p:sp>
      <p:sp>
        <p:nvSpPr>
          <p:cNvPr id="36872" name="AutoShape 34">
            <a:extLst>
              <a:ext uri="{FF2B5EF4-FFF2-40B4-BE49-F238E27FC236}">
                <a16:creationId xmlns:a16="http://schemas.microsoft.com/office/drawing/2014/main" id="{A883CAE0-ECFB-3156-D52C-92C231578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90775"/>
            <a:ext cx="1060450" cy="1057275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3" name="AutoShape 34">
            <a:extLst>
              <a:ext uri="{FF2B5EF4-FFF2-40B4-BE49-F238E27FC236}">
                <a16:creationId xmlns:a16="http://schemas.microsoft.com/office/drawing/2014/main" id="{0686F647-0F45-D355-0D6D-D3B14E9C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3643313"/>
            <a:ext cx="1052513" cy="1057275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246704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07D3-3061-6172-6E6F-D590A83E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Pattern of Coverage</a:t>
            </a:r>
          </a:p>
        </p:txBody>
      </p:sp>
      <p:pic>
        <p:nvPicPr>
          <p:cNvPr id="4" name="Content Placeholder 3" descr="coverage.jpg">
            <a:extLst>
              <a:ext uri="{FF2B5EF4-FFF2-40B4-BE49-F238E27FC236}">
                <a16:creationId xmlns:a16="http://schemas.microsoft.com/office/drawing/2014/main" id="{6FA9F268-6974-01F3-1B7C-4D28BA62CC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-272" b="12073"/>
          <a:stretch>
            <a:fillRect/>
          </a:stretch>
        </p:blipFill>
        <p:spPr>
          <a:xfrm>
            <a:off x="955675" y="1377950"/>
            <a:ext cx="7466013" cy="4895850"/>
          </a:xfrm>
        </p:spPr>
      </p:pic>
    </p:spTree>
    <p:extLst>
      <p:ext uri="{BB962C8B-B14F-4D97-AF65-F5344CB8AC3E}">
        <p14:creationId xmlns:p14="http://schemas.microsoft.com/office/powerpoint/2010/main" val="4050281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6B09-8751-BD43-EDB3-5EE6ED0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Position for Corner Kick</a:t>
            </a:r>
          </a:p>
        </p:txBody>
      </p:sp>
      <p:pic>
        <p:nvPicPr>
          <p:cNvPr id="4" name="Content Placeholder 3" descr="corner.jpg">
            <a:extLst>
              <a:ext uri="{FF2B5EF4-FFF2-40B4-BE49-F238E27FC236}">
                <a16:creationId xmlns:a16="http://schemas.microsoft.com/office/drawing/2014/main" id="{80CE9C0F-8798-3C9F-36F0-D82EBE87A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r="1749" b="15810"/>
          <a:stretch>
            <a:fillRect/>
          </a:stretch>
        </p:blipFill>
        <p:spPr>
          <a:xfrm>
            <a:off x="66675" y="2420938"/>
            <a:ext cx="9023350" cy="2713037"/>
          </a:xfrm>
        </p:spPr>
      </p:pic>
    </p:spTree>
    <p:extLst>
      <p:ext uri="{BB962C8B-B14F-4D97-AF65-F5344CB8AC3E}">
        <p14:creationId xmlns:p14="http://schemas.microsoft.com/office/powerpoint/2010/main" val="26019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FD9B-59C1-E8E5-E327-DC43C522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Position for Goal kick</a:t>
            </a:r>
          </a:p>
        </p:txBody>
      </p:sp>
      <p:pic>
        <p:nvPicPr>
          <p:cNvPr id="4" name="Content Placeholder 3" descr="goalkick1.jpg">
            <a:extLst>
              <a:ext uri="{FF2B5EF4-FFF2-40B4-BE49-F238E27FC236}">
                <a16:creationId xmlns:a16="http://schemas.microsoft.com/office/drawing/2014/main" id="{793FD2FC-460D-CA82-4033-FD886079F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6161" r="8485" b="21356"/>
          <a:stretch>
            <a:fillRect/>
          </a:stretch>
        </p:blipFill>
        <p:spPr>
          <a:xfrm>
            <a:off x="207963" y="2497138"/>
            <a:ext cx="8686800" cy="2736850"/>
          </a:xfrm>
        </p:spPr>
      </p:pic>
    </p:spTree>
    <p:extLst>
      <p:ext uri="{BB962C8B-B14F-4D97-AF65-F5344CB8AC3E}">
        <p14:creationId xmlns:p14="http://schemas.microsoft.com/office/powerpoint/2010/main" val="167355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7DE3-3859-73A9-F4FE-F13F4424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Position for Throw In</a:t>
            </a:r>
          </a:p>
        </p:txBody>
      </p:sp>
      <p:pic>
        <p:nvPicPr>
          <p:cNvPr id="4" name="Content Placeholder 3" descr="throwin.jpg">
            <a:extLst>
              <a:ext uri="{FF2B5EF4-FFF2-40B4-BE49-F238E27FC236}">
                <a16:creationId xmlns:a16="http://schemas.microsoft.com/office/drawing/2014/main" id="{2088E319-1CC1-4469-69CC-D85C3E8AA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4108" r="3331" b="16518"/>
          <a:stretch>
            <a:fillRect/>
          </a:stretch>
        </p:blipFill>
        <p:spPr>
          <a:xfrm>
            <a:off x="434975" y="2432050"/>
            <a:ext cx="8318500" cy="27971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E6E396-BC0D-C052-6750-2ADA58413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5199063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Vary position</a:t>
            </a:r>
          </a:p>
        </p:txBody>
      </p:sp>
    </p:spTree>
    <p:extLst>
      <p:ext uri="{BB962C8B-B14F-4D97-AF65-F5344CB8AC3E}">
        <p14:creationId xmlns:p14="http://schemas.microsoft.com/office/powerpoint/2010/main" val="2181197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2AD538B-7F18-95BE-F7AF-A4700A0C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Position Free Kick</a:t>
            </a:r>
          </a:p>
        </p:txBody>
      </p:sp>
      <p:pic>
        <p:nvPicPr>
          <p:cNvPr id="6" name="Content Placeholder 5" descr="freekick2.jpg">
            <a:extLst>
              <a:ext uri="{FF2B5EF4-FFF2-40B4-BE49-F238E27FC236}">
                <a16:creationId xmlns:a16="http://schemas.microsoft.com/office/drawing/2014/main" id="{1859533B-43B7-A3D1-3104-3FC61D1D9D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1544" r="6364" b="19539"/>
          <a:stretch>
            <a:fillRect/>
          </a:stretch>
        </p:blipFill>
        <p:spPr>
          <a:xfrm>
            <a:off x="336550" y="2540000"/>
            <a:ext cx="8482013" cy="25161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61D3B-6245-EF48-B41B-B6D4C16E0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5059363"/>
            <a:ext cx="193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SR 1- Vary position</a:t>
            </a:r>
          </a:p>
        </p:txBody>
      </p:sp>
    </p:spTree>
    <p:extLst>
      <p:ext uri="{BB962C8B-B14F-4D97-AF65-F5344CB8AC3E}">
        <p14:creationId xmlns:p14="http://schemas.microsoft.com/office/powerpoint/2010/main" val="420179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1DED-DF8D-089E-88A0-E9C9BA8E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Position Penalty Kick</a:t>
            </a:r>
          </a:p>
        </p:txBody>
      </p:sp>
      <p:pic>
        <p:nvPicPr>
          <p:cNvPr id="4" name="Content Placeholder 3" descr="penaltykick.jpg">
            <a:extLst>
              <a:ext uri="{FF2B5EF4-FFF2-40B4-BE49-F238E27FC236}">
                <a16:creationId xmlns:a16="http://schemas.microsoft.com/office/drawing/2014/main" id="{624088CE-EFCC-FEDE-A1AA-874D10E33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3693" r="4256" b="20621"/>
          <a:stretch>
            <a:fillRect/>
          </a:stretch>
        </p:blipFill>
        <p:spPr>
          <a:xfrm>
            <a:off x="477838" y="2474913"/>
            <a:ext cx="8199437" cy="2516187"/>
          </a:xfrm>
        </p:spPr>
      </p:pic>
    </p:spTree>
    <p:extLst>
      <p:ext uri="{BB962C8B-B14F-4D97-AF65-F5344CB8AC3E}">
        <p14:creationId xmlns:p14="http://schemas.microsoft.com/office/powerpoint/2010/main" val="201204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Fourth Official (if assigned)</a:t>
            </a:r>
          </a:p>
        </p:txBody>
      </p:sp>
      <p:sp>
        <p:nvSpPr>
          <p:cNvPr id="2765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Fourth Official  comes under the jurisdiction of the Head Referee and performs those duties assigned by Head Referee,</a:t>
            </a:r>
          </a:p>
          <a:p>
            <a:pPr eaLnBrk="1" hangingPunct="1"/>
            <a:r>
              <a:rPr lang="en-US" altLang="en-US" dirty="0" err="1"/>
              <a:t>Partcipates</a:t>
            </a:r>
            <a:r>
              <a:rPr lang="en-US" altLang="en-US" dirty="0"/>
              <a:t> in checking teams, field and equipment.</a:t>
            </a:r>
          </a:p>
          <a:p>
            <a:pPr eaLnBrk="1" hangingPunct="1"/>
            <a:r>
              <a:rPr lang="en-US" altLang="en-US" dirty="0"/>
              <a:t>Manages players and coaches and other personnel in technical areas.</a:t>
            </a:r>
          </a:p>
          <a:p>
            <a:pPr eaLnBrk="1" hangingPunct="1"/>
            <a:r>
              <a:rPr lang="en-US" altLang="en-US" dirty="0"/>
              <a:t>Manages substitutions</a:t>
            </a:r>
          </a:p>
          <a:p>
            <a:pPr eaLnBrk="1" hangingPunct="1"/>
            <a:r>
              <a:rPr lang="en-US" altLang="en-US" dirty="0"/>
              <a:t>Assists Referee Team in controlling game by notifying them of misconduct out of their view.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4458BF3D-C0CD-4F5D-A0B9-B2EAFBA0EC6C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C183AFD0-C4B2-424A-A4A8-B87ACF28FA82}" type="slidenum">
              <a:rPr lang="en-US" altLang="en-US">
                <a:solidFill>
                  <a:srgbClr val="FFFFFF"/>
                </a:solidFill>
              </a:rPr>
              <a:pPr/>
              <a:t>28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999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E379-BDC0-0476-4390-545CD0CD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E8F1-E4A7-085C-FAFF-16F289D6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2A6BE-AC9F-4AC0-8E84-21B31350DF61}" type="datetime1">
              <a:rPr lang="en-US" smtClean="0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9181E-6E08-61C3-5960-E81B71A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21-71FE-4BE1-BE1C-F9EAEE1F836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FE2EE-35C3-0BD8-ADE5-950766ED3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important element is good Team work with emphasis on a very good Pre Game!</a:t>
            </a:r>
          </a:p>
        </p:txBody>
      </p:sp>
    </p:spTree>
    <p:extLst>
      <p:ext uri="{BB962C8B-B14F-4D97-AF65-F5344CB8AC3E}">
        <p14:creationId xmlns:p14="http://schemas.microsoft.com/office/powerpoint/2010/main" val="11981681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dirty="0"/>
              <a:t>Three qualified referees work together as a team to manage the game. All have whistles and cards. </a:t>
            </a:r>
          </a:p>
          <a:p>
            <a:pPr marL="609600" indent="-609600" eaLnBrk="1" hangingPunct="1"/>
            <a:r>
              <a:rPr lang="en-US" altLang="en-US" dirty="0"/>
              <a:t>All three function on the field:</a:t>
            </a:r>
          </a:p>
          <a:p>
            <a:pPr marL="990600" lvl="1" indent="-533400" eaLnBrk="1" hangingPunct="1"/>
            <a:r>
              <a:rPr lang="en-US" altLang="en-US" dirty="0"/>
              <a:t>Can move on and off the field, as needed. Unlike Diagonal system there are no positional restrictions. Can stay close to play and players.</a:t>
            </a:r>
          </a:p>
          <a:p>
            <a:pPr marL="990600" lvl="1" indent="-533400" eaLnBrk="1" hangingPunct="1"/>
            <a:r>
              <a:rPr lang="en-US" altLang="en-US" dirty="0"/>
              <a:t>Each official has primary responsibility for  a specific area of the field but designed so two officials can see the same play</a:t>
            </a:r>
          </a:p>
          <a:p>
            <a:pPr marL="990600" lvl="1" indent="-533400" eaLnBrk="1" hangingPunct="1"/>
            <a:r>
              <a:rPr lang="en-US" altLang="en-US" dirty="0"/>
              <a:t>Officials are encouraged to work together. The closer official is expected to make the call but if screened or has a bad angle can get help.</a:t>
            </a:r>
          </a:p>
          <a:p>
            <a:pPr marL="990600" lvl="1" indent="-533400"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38CD7580-5A09-429F-9137-DC1E457B2045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01E6C786-7D84-454B-A1E7-2E94566E4A51}" type="slidenum">
              <a:rPr lang="en-US" altLang="en-US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dirty="0"/>
              <a:t>Any Questions?</a:t>
            </a:r>
          </a:p>
        </p:txBody>
      </p:sp>
      <p:pic>
        <p:nvPicPr>
          <p:cNvPr id="28675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8" y="2522538"/>
            <a:ext cx="3257550" cy="32575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E68503DD-96AB-42BE-B7C1-4F72E5DF80A9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B2F3D37-8353-4942-9CA3-29D43575BDD5}" type="slidenum">
              <a:rPr lang="en-US" altLang="en-US">
                <a:solidFill>
                  <a:srgbClr val="FFFFFF"/>
                </a:solidFill>
              </a:rPr>
              <a:pPr/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02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(cont.)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865546" y="1965223"/>
            <a:ext cx="6711950" cy="4195762"/>
          </a:xfrm>
        </p:spPr>
        <p:txBody>
          <a:bodyPr rtlCol="0">
            <a:normAutofit/>
          </a:bodyPr>
          <a:lstStyle/>
          <a:p>
            <a:pPr marL="609600" indent="-6096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Equally share in control:</a:t>
            </a:r>
          </a:p>
          <a:p>
            <a:pPr marL="990600" lvl="1" indent="-5334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A decision by any one is valid</a:t>
            </a:r>
          </a:p>
          <a:p>
            <a:pPr marL="990600" lvl="1" indent="-5334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/>
              <a:t>All record misconduct to assure completeness</a:t>
            </a:r>
          </a:p>
          <a:p>
            <a:pPr marL="990600" lvl="1" indent="-5334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3200" dirty="0"/>
              <a:t> </a:t>
            </a:r>
            <a:r>
              <a:rPr lang="en-US" dirty="0"/>
              <a:t>Concentrate attention in specific areas:</a:t>
            </a:r>
          </a:p>
          <a:p>
            <a:pPr marL="1371600" lvl="2" indent="-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/>
              <a:t>Where patterns make observation most effective</a:t>
            </a:r>
          </a:p>
          <a:p>
            <a:pPr marL="1371600" lvl="2" indent="-45720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1800" dirty="0"/>
              <a:t>All responsible for any violations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 rot="5400000">
            <a:off x="7494989" y="1828771"/>
            <a:ext cx="990599" cy="228659"/>
          </a:xfrm>
        </p:spPr>
        <p:txBody>
          <a:bodyPr/>
          <a:lstStyle/>
          <a:p>
            <a:pPr>
              <a:defRPr/>
            </a:pPr>
            <a:fld id="{3409081A-266F-4A96-9C73-B0260C13ED66}" type="datetime1">
              <a:rPr lang="en-US"/>
              <a:pPr>
                <a:defRPr/>
              </a:pPr>
              <a:t>10/4/23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0F6FA160-9EA5-402E-858B-222AF752905D}" type="slidenum">
              <a:rPr lang="en-US" altLang="en-US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Advantages of DDS</a:t>
            </a:r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Greater Officiating Resources- more officials enforcing the Rules</a:t>
            </a:r>
          </a:p>
          <a:p>
            <a:pPr eaLnBrk="1" hangingPunct="1"/>
            <a:r>
              <a:rPr lang="en-US" altLang="en-US"/>
              <a:t>Increased Surveillance-three referees compared to a single referee</a:t>
            </a:r>
          </a:p>
          <a:p>
            <a:pPr eaLnBrk="1" hangingPunct="1"/>
            <a:r>
              <a:rPr lang="en-US" altLang="en-US"/>
              <a:t>Close Proximity to Play-Referees are physically closer to play with increase in flexibility of movement.</a:t>
            </a:r>
          </a:p>
          <a:p>
            <a:pPr eaLnBrk="1" hangingPunct="1"/>
            <a:r>
              <a:rPr lang="en-US" altLang="en-US"/>
              <a:t>Spontaneous Decisions-shortened reaction time to violations</a:t>
            </a:r>
          </a:p>
          <a:p>
            <a:pPr eaLnBrk="1" hangingPunct="1"/>
            <a:r>
              <a:rPr lang="en-US" altLang="en-US"/>
              <a:t>Behind play fouls better controlled</a:t>
            </a:r>
          </a:p>
          <a:p>
            <a:pPr eaLnBrk="1" hangingPunct="1"/>
            <a:r>
              <a:rPr lang="en-US" altLang="en-US"/>
              <a:t>Distributes Game Demands- Less stress as critical decisions are responsibility of all three referees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E49C80-B0B7-4AA8-912F-2DFC87B99D24}" type="datetime1">
              <a:rPr lang="en-US" smtClean="0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C8E687A0-DAED-4256-B545-28A437812F02}" type="slidenum">
              <a:rPr lang="en-US" altLang="en-US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DDS</a:t>
            </a:r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Unfamiliar referee partners, or not used to three whistle system.</a:t>
            </a:r>
          </a:p>
          <a:p>
            <a:pPr eaLnBrk="1" hangingPunct="1"/>
            <a:r>
              <a:rPr lang="en-US" altLang="en-US" dirty="0"/>
              <a:t>How are we going to work together? Ask questions of each other. Good Pre Game is important for effective </a:t>
            </a:r>
            <a:r>
              <a:rPr lang="en-US" altLang="en-US"/>
              <a:t>teamwork.</a:t>
            </a:r>
            <a:endParaRPr lang="en-US" altLang="en-US" dirty="0"/>
          </a:p>
          <a:p>
            <a:pPr eaLnBrk="1" hangingPunct="1"/>
            <a:r>
              <a:rPr lang="en-US" altLang="en-US" dirty="0"/>
              <a:t>Inconsistency- three referees with probably different styles</a:t>
            </a:r>
          </a:p>
          <a:p>
            <a:pPr eaLnBrk="1" hangingPunct="1"/>
            <a:r>
              <a:rPr lang="en-US" altLang="en-US" dirty="0"/>
              <a:t>So watch how the first referee in the rotation sets the tone and try to follow it.</a:t>
            </a:r>
          </a:p>
          <a:p>
            <a:pPr eaLnBrk="1" hangingPunct="1"/>
            <a:r>
              <a:rPr lang="en-US" altLang="en-US" dirty="0"/>
              <a:t>Positioning- Since all three can move around the pitch – make sure you do not duplicate angles of view.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E49C80-B0B7-4AA8-912F-2DFC87B99D24}" type="datetime1">
              <a:rPr lang="en-US" smtClean="0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01798F0E-9533-4738-8FF0-E52975882685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C978D16-989F-42AA-511F-33293C9ED2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63563" y="381000"/>
            <a:ext cx="7056437" cy="14001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Why is good Teamwork important?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2D03B7C-A71D-B947-CEC6-E3195B56746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Improves game control through: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Better cooperation, especially working with unfamiliar team or match officials not used to the  three whistle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Removal of ambiguities (everybody on the same page).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Improved communication-better decisions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If Teamwork is poor ,,,,,,,,,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950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4704950-4831-44BE-6338-6688F00D3E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Is this You?</a:t>
            </a:r>
          </a:p>
        </p:txBody>
      </p:sp>
      <p:pic>
        <p:nvPicPr>
          <p:cNvPr id="23555" name="Picture 3" descr="Runrefcartoon">
            <a:extLst>
              <a:ext uri="{FF2B5EF4-FFF2-40B4-BE49-F238E27FC236}">
                <a16:creationId xmlns:a16="http://schemas.microsoft.com/office/drawing/2014/main" id="{50F77421-6821-B609-9CA9-4B4374FF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5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Runrefcartoon">
            <a:extLst>
              <a:ext uri="{FF2B5EF4-FFF2-40B4-BE49-F238E27FC236}">
                <a16:creationId xmlns:a16="http://schemas.microsoft.com/office/drawing/2014/main" id="{85A8A1E4-03EA-5487-592E-13B7CBA4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52600"/>
            <a:ext cx="635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00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607E-10BD-5E29-FBEA-1707AF98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Communication:</a:t>
            </a:r>
            <a:br>
              <a:rPr lang="en-US" dirty="0"/>
            </a:br>
            <a:r>
              <a:rPr lang="en-US" dirty="0"/>
              <a:t>Pre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C8C7-BF79-356F-4C0A-22DAFF92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Arrive as a team at least one hour before the game. Wear similar uniforms.</a:t>
            </a:r>
          </a:p>
          <a:p>
            <a:r>
              <a:rPr lang="en-US" dirty="0"/>
              <a:t>Talk to and ask questions of each other, Not just a lecture by the Head Referee. Review:</a:t>
            </a:r>
          </a:p>
          <a:p>
            <a:r>
              <a:rPr lang="en-US" dirty="0"/>
              <a:t>Responsibilities and priorities</a:t>
            </a:r>
          </a:p>
          <a:p>
            <a:r>
              <a:rPr lang="en-US" dirty="0"/>
              <a:t>Positioning – dynamic and set plays</a:t>
            </a:r>
          </a:p>
          <a:p>
            <a:r>
              <a:rPr lang="en-US" dirty="0"/>
              <a:t>What ifs- Mass confrontation, crowd trouble, weather problems, bad injuries, floodlight failure, security issues</a:t>
            </a:r>
          </a:p>
          <a:p>
            <a:r>
              <a:rPr lang="en-US" dirty="0"/>
              <a:t>Knowledge of the teams</a:t>
            </a:r>
          </a:p>
          <a:p>
            <a:r>
              <a:rPr lang="en-US" dirty="0"/>
              <a:t>Agree rotation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57433-50CA-617F-87D5-71F3B3B4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2A6BE-AC9F-4AC0-8E84-21B31350DF61}" type="datetime1">
              <a:rPr lang="en-US" smtClean="0"/>
              <a:pPr>
                <a:defRPr/>
              </a:pPr>
              <a:t>10/4/23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B54AB-69FB-94F3-F5DA-D7CB20A0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EE21-71FE-4BE1-BE1C-F9EAEE1F836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6490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3756</TotalTime>
  <Words>1870</Words>
  <Application>Microsoft Macintosh PowerPoint</Application>
  <PresentationFormat>On-screen Show (4:3)</PresentationFormat>
  <Paragraphs>255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</vt:lpstr>
      <vt:lpstr>Wingdings</vt:lpstr>
      <vt:lpstr>Wingdings 3</vt:lpstr>
      <vt:lpstr>Ion</vt:lpstr>
      <vt:lpstr>Double Dual System- Post Season Play- A Review</vt:lpstr>
      <vt:lpstr>What do the Rules say?</vt:lpstr>
      <vt:lpstr>Principle: </vt:lpstr>
      <vt:lpstr>Principle (cont.)</vt:lpstr>
      <vt:lpstr>Advantages of DDS</vt:lpstr>
      <vt:lpstr>Problems with DDS</vt:lpstr>
      <vt:lpstr>Why is good Teamwork important?</vt:lpstr>
      <vt:lpstr>Is this You?</vt:lpstr>
      <vt:lpstr>Communication: Pre Game</vt:lpstr>
      <vt:lpstr>Communication:  Pre Game</vt:lpstr>
      <vt:lpstr>Communication: During the Game </vt:lpstr>
      <vt:lpstr>Rotation: </vt:lpstr>
      <vt:lpstr>Referee Responsible for Managing Restart and Second Whistles (when required) </vt:lpstr>
      <vt:lpstr>Overtime Periods (Sudden Victory)  Post Season 2x15 (State 2x20) (5 minute break flip coin)</vt:lpstr>
      <vt:lpstr>Officiating positions</vt:lpstr>
      <vt:lpstr>MOVEMENT PATTERNS</vt:lpstr>
      <vt:lpstr>Movement patterns – key points</vt:lpstr>
      <vt:lpstr>Center referee movement</vt:lpstr>
      <vt:lpstr>CENTER REFEREE RESPONSIBILITIES AND MOVEMENT</vt:lpstr>
      <vt:lpstr>Side referee movement </vt:lpstr>
      <vt:lpstr>SIDE REFEREE RESPONSIBILITIES AND MOVEMENT</vt:lpstr>
      <vt:lpstr>Pattern of Coverage</vt:lpstr>
      <vt:lpstr>Position for Corner Kick</vt:lpstr>
      <vt:lpstr>Position for Goal kick</vt:lpstr>
      <vt:lpstr>Position for Throw In</vt:lpstr>
      <vt:lpstr>Position Free Kick</vt:lpstr>
      <vt:lpstr>Position Penalty Kick</vt:lpstr>
      <vt:lpstr>Fourth Official (if assigned)</vt:lpstr>
      <vt:lpstr>Summary</vt:lpstr>
      <vt:lpstr>Any Questions?</vt:lpstr>
    </vt:vector>
  </TitlesOfParts>
  <Company>Asplundh Tree Expert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DOUBLE-DUAL SYSTEM ( DDS): (A 3 referee , 3 whistle officiating system)</dc:title>
  <dc:creator>Asplundh</dc:creator>
  <cp:lastModifiedBy>Gil Zirkel</cp:lastModifiedBy>
  <cp:revision>138</cp:revision>
  <cp:lastPrinted>2020-10-21T14:30:49Z</cp:lastPrinted>
  <dcterms:created xsi:type="dcterms:W3CDTF">2008-05-02T12:44:52Z</dcterms:created>
  <dcterms:modified xsi:type="dcterms:W3CDTF">2023-10-05T01:40:47Z</dcterms:modified>
</cp:coreProperties>
</file>