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404" r:id="rId2"/>
    <p:sldId id="405" r:id="rId3"/>
    <p:sldId id="406" r:id="rId4"/>
    <p:sldId id="407" r:id="rId5"/>
    <p:sldId id="408" r:id="rId6"/>
    <p:sldId id="409" r:id="rId7"/>
    <p:sldId id="410" r:id="rId8"/>
    <p:sldId id="411" r:id="rId9"/>
    <p:sldId id="412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3" r:id="rId26"/>
    <p:sldId id="292" r:id="rId27"/>
    <p:sldId id="294" r:id="rId28"/>
    <p:sldId id="295" r:id="rId29"/>
    <p:sldId id="296" r:id="rId30"/>
    <p:sldId id="297" r:id="rId31"/>
    <p:sldId id="298" r:id="rId32"/>
    <p:sldId id="299" r:id="rId33"/>
    <p:sldId id="301" r:id="rId34"/>
  </p:sldIdLst>
  <p:sldSz cx="12192000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10000"/>
      </a:spcAft>
      <a:defRPr sz="1600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10000"/>
      </a:spcAft>
      <a:defRPr sz="1600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10000"/>
      </a:spcAft>
      <a:defRPr sz="1600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10000"/>
      </a:spcAft>
      <a:defRPr sz="1600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10000"/>
      </a:spcAft>
      <a:defRPr sz="1600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00"/>
    <a:srgbClr val="000066"/>
    <a:srgbClr val="FF0000"/>
    <a:srgbClr val="99663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5" autoAdjust="0"/>
    <p:restoredTop sz="94632" autoAdjust="0"/>
  </p:normalViewPr>
  <p:slideViewPr>
    <p:cSldViewPr>
      <p:cViewPr varScale="1">
        <p:scale>
          <a:sx n="106" d="100"/>
          <a:sy n="106" d="100"/>
        </p:scale>
        <p:origin x="792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704" y="-66"/>
      </p:cViewPr>
      <p:guideLst>
        <p:guide orient="horz" pos="3024"/>
        <p:guide pos="230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764FE5F2-93A8-A445-AF1D-5C548985864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6" tIns="48303" rIns="96606" bIns="48303" numCol="1" anchor="t" anchorCtr="0" compatLnSpc="1">
            <a:prstTxWarp prst="textNoShape">
              <a:avLst/>
            </a:prstTxWarp>
          </a:bodyPr>
          <a:lstStyle>
            <a:lvl1pPr defTabSz="965200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3FD8C729-6A25-1A51-B2BC-08FAC0D3E81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6" tIns="48303" rIns="96606" bIns="48303" numCol="1" anchor="t" anchorCtr="0" compatLnSpc="1">
            <a:prstTxWarp prst="textNoShape">
              <a:avLst/>
            </a:prstTxWarp>
          </a:bodyPr>
          <a:lstStyle>
            <a:lvl1pPr algn="r" defTabSz="965200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1A2731CC-1A7C-8069-8321-7DFFAC38F91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6" tIns="48303" rIns="96606" bIns="48303" numCol="1" anchor="b" anchorCtr="0" compatLnSpc="1">
            <a:prstTxWarp prst="textNoShape">
              <a:avLst/>
            </a:prstTxWarp>
          </a:bodyPr>
          <a:lstStyle>
            <a:lvl1pPr defTabSz="965200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11461E4F-EB27-4A1F-8CAB-84A829552D4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6" tIns="48303" rIns="96606" bIns="48303" numCol="1" anchor="b" anchorCtr="0" compatLnSpc="1">
            <a:prstTxWarp prst="textNoShape">
              <a:avLst/>
            </a:prstTxWarp>
          </a:bodyPr>
          <a:lstStyle>
            <a:lvl1pPr algn="r" defTabSz="965200">
              <a:defRPr sz="1300"/>
            </a:lvl1pPr>
          </a:lstStyle>
          <a:p>
            <a:fld id="{DB61671B-4A3A-48E5-A81E-4647DD3E82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66C78B1-D86A-7EE6-3F44-EFBAEB7FD45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6" tIns="48303" rIns="96606" bIns="48303" numCol="1" anchor="t" anchorCtr="0" compatLnSpc="1">
            <a:prstTxWarp prst="textNoShape">
              <a:avLst/>
            </a:prstTxWarp>
          </a:bodyPr>
          <a:lstStyle>
            <a:lvl1pPr defTabSz="965200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F996892-602E-D27F-12A6-7A838257D3D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6" tIns="48303" rIns="96606" bIns="48303" numCol="1" anchor="t" anchorCtr="0" compatLnSpc="1">
            <a:prstTxWarp prst="textNoShape">
              <a:avLst/>
            </a:prstTxWarp>
          </a:bodyPr>
          <a:lstStyle>
            <a:lvl1pPr algn="r" defTabSz="965200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>
            <a:extLst>
              <a:ext uri="{FF2B5EF4-FFF2-40B4-BE49-F238E27FC236}">
                <a16:creationId xmlns:a16="http://schemas.microsoft.com/office/drawing/2014/main" id="{043E3EC0-02F8-D200-FC34-65471BE2E58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5613" y="719138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CCE75673-5BFB-F457-4181-C2A2FACE854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6" tIns="48303" rIns="96606" bIns="483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449D8F32-0169-C4E0-3C84-F6DC07EF26C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6" tIns="48303" rIns="96606" bIns="48303" numCol="1" anchor="b" anchorCtr="0" compatLnSpc="1">
            <a:prstTxWarp prst="textNoShape">
              <a:avLst/>
            </a:prstTxWarp>
          </a:bodyPr>
          <a:lstStyle>
            <a:lvl1pPr defTabSz="965200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9209C091-73B1-5BC4-3FA1-70109B487B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6" tIns="48303" rIns="96606" bIns="48303" numCol="1" anchor="b" anchorCtr="0" compatLnSpc="1">
            <a:prstTxWarp prst="textNoShape">
              <a:avLst/>
            </a:prstTxWarp>
          </a:bodyPr>
          <a:lstStyle>
            <a:lvl1pPr algn="r" defTabSz="965200">
              <a:defRPr sz="1300"/>
            </a:lvl1pPr>
          </a:lstStyle>
          <a:p>
            <a:fld id="{9E55C3D9-7C83-4387-AEBE-9FE7073E05B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2CFF7417-F496-BF08-5D0C-666F492D30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defTabSz="965200"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defTabSz="965200"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defTabSz="965200"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defTabSz="965200"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10000"/>
              </a:spcAft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10000"/>
              </a:spcAft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10000"/>
              </a:spcAft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10000"/>
              </a:spcAft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fld id="{7DBB7D1D-6444-4322-A607-704DD2E1FB90}" type="slidenum">
              <a:rPr lang="en-US" altLang="en-US" sz="1300"/>
              <a:pPr/>
              <a:t>1</a:t>
            </a:fld>
            <a:endParaRPr lang="en-US" altLang="en-US" sz="13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52D46A74-C378-CD82-9136-F690AE7123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9359EAB4-1DEE-984B-D87B-86F8EBEB90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955AED53-484A-1559-EAEA-7BCE28250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6096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600">
              <a:latin typeface="Arial" charset="0"/>
            </a:endParaRPr>
          </a:p>
        </p:txBody>
      </p:sp>
      <p:sp>
        <p:nvSpPr>
          <p:cNvPr id="3" name="Text Box 8">
            <a:extLst>
              <a:ext uri="{FF2B5EF4-FFF2-40B4-BE49-F238E27FC236}">
                <a16:creationId xmlns:a16="http://schemas.microsoft.com/office/drawing/2014/main" id="{EF94942C-A433-1F29-FCFE-1FF3E9935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29400"/>
            <a:ext cx="12192000" cy="2286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0066">
                <a:gamma/>
                <a:shade val="60000"/>
                <a:invGamma/>
              </a:srgbClr>
            </a:prstShdw>
          </a:effectLst>
        </p:spPr>
        <p:txBody>
          <a:bodyPr anchor="ctr" anchorCtr="1"/>
          <a:lstStyle/>
          <a:p>
            <a:pPr>
              <a:spcBef>
                <a:spcPct val="50000"/>
              </a:spcBef>
              <a:spcAft>
                <a:spcPct val="0"/>
              </a:spcAft>
              <a:defRPr/>
            </a:pPr>
            <a:endParaRPr lang="en-US" sz="1400">
              <a:solidFill>
                <a:srgbClr val="FFFFFF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096000" y="2133600"/>
            <a:ext cx="5791200" cy="1676400"/>
          </a:xfrm>
        </p:spPr>
        <p:txBody>
          <a:bodyPr/>
          <a:lstStyle>
            <a:lvl1pPr>
              <a:defRPr b="1" i="1"/>
            </a:lvl1pPr>
          </a:lstStyle>
          <a:p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096000" y="4191000"/>
            <a:ext cx="4876800" cy="1066800"/>
          </a:xfrm>
        </p:spPr>
        <p:txBody>
          <a:bodyPr lIns="92075" tIns="46038" rIns="92075" bIns="46038"/>
          <a:lstStyle>
            <a:lvl1pPr marL="0" indent="0">
              <a:buFontTx/>
              <a:buNone/>
              <a:defRPr sz="2400" b="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5B0544D-9070-C527-A66B-3C9B542AC6D3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1524000" y="6248400"/>
            <a:ext cx="2540000" cy="457200"/>
          </a:xfrm>
        </p:spPr>
        <p:txBody>
          <a:bodyPr lIns="92075" tIns="46038" rIns="92075" bIns="46038" anchor="ctr"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849EF890-9394-E4B1-619A-0F1389AFFD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775200" y="6248400"/>
            <a:ext cx="3860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spcAft>
                <a:spcPct val="0"/>
              </a:spcAft>
              <a:defRPr sz="1400" smtClean="0">
                <a:solidFill>
                  <a:srgbClr val="FFFFFF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03968747-00DD-3173-5FEB-2C8172F484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248400"/>
            <a:ext cx="2540000" cy="457200"/>
          </a:xfrm>
        </p:spPr>
        <p:txBody>
          <a:bodyPr lIns="92075" tIns="46038" rIns="92075" bIns="46038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A293C8-2D95-4FE3-93EC-01A9D8145E32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4" name="Picture 13" descr="A blue and gold logo&#10;&#10;Description automatically generated">
            <a:extLst>
              <a:ext uri="{FF2B5EF4-FFF2-40B4-BE49-F238E27FC236}">
                <a16:creationId xmlns:a16="http://schemas.microsoft.com/office/drawing/2014/main" id="{D4A70C7B-4E67-8534-F8E6-6A3C6FB331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511136"/>
            <a:ext cx="5715000" cy="2597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565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E0DF278-62A7-1276-486E-208B866ACF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B318A9BB-D6F5-2AF2-F6E5-3A5D089F8E8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56C441-3266-44E6-AE3D-E4D3B563B0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5929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69917" y="762000"/>
            <a:ext cx="2853267" cy="5645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762000"/>
            <a:ext cx="8358717" cy="56451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DD27EE7E-6EE6-962E-4B11-9D9D77524D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D66D729E-80A1-44F8-C119-076A10344BF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5215EF-34DB-4CFD-9415-BB3DD1B8F5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24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1D8DFD47-0ECE-B84F-8F7D-0A55AAA81E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2AD5B806-D421-4768-04B9-153794B92DB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08D4E2-5BCF-43F9-A397-1339D30E49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697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F884040-F7C0-80C1-C68E-6A88A774D0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8E5188DE-F8D2-73C2-A8EF-6EEB2F06427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670FD-47C7-4816-8949-3A172D9B86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9749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911350"/>
            <a:ext cx="5604933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6133" y="1911350"/>
            <a:ext cx="5607051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7B3FF46D-1C3E-7770-7979-C925C8A69E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6A5DDF47-55FB-C698-C7D0-FC2A237C1E7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655BE-7460-4419-BEF6-1B8AE92D71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1578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3EEB72E8-0381-345D-65E1-0A5B0D6A29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C0ABD7D8-CDB8-9CDD-D85B-886C4252F08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30E010-F8B3-408D-B85F-B04589009F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628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F8D0FA6F-BE47-6643-51CB-728F4509AB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2527A6C5-6FC3-7C85-2BFB-0C5EEF74C13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F0B370-A843-4981-B118-A2AE5C70C0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8503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7A9C1A3D-B8DA-7D27-06AE-D223A11656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338317EC-00D9-6052-9512-97680B748AA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EFD4F3-6F84-4F5C-85B8-C059F21130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942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DD7202F4-A1F2-0B74-CCF3-0DDD775D2D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5DF27CF4-51FE-DC35-BCD3-178B9E99793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079D74-8919-45D7-BB4F-9B3AFE0BBE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7813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592CFB03-1C64-642A-9F7F-014D6F7DE5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A8B129AE-BA17-D5E8-10B4-243C8260ADE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E39EB8-BB29-44EA-9A2F-002EF95818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5137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EC8A433-2572-9688-D945-97A9A2FB80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762000"/>
            <a:ext cx="11379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4">
            <a:extLst>
              <a:ext uri="{FF2B5EF4-FFF2-40B4-BE49-F238E27FC236}">
                <a16:creationId xmlns:a16="http://schemas.microsoft.com/office/drawing/2014/main" id="{642B1781-AB17-1EA7-594E-8C6327C138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911350"/>
            <a:ext cx="11415184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22481626-0C4A-BC80-BA27-57ABA2F94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6096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600">
              <a:latin typeface="Arial" charset="0"/>
            </a:endParaRPr>
          </a:p>
        </p:txBody>
      </p:sp>
      <p:sp>
        <p:nvSpPr>
          <p:cNvPr id="4102" name="Text Box 6">
            <a:extLst>
              <a:ext uri="{FF2B5EF4-FFF2-40B4-BE49-F238E27FC236}">
                <a16:creationId xmlns:a16="http://schemas.microsoft.com/office/drawing/2014/main" id="{F2F8F9FD-E613-1B43-4ACA-256D8D65E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30963"/>
            <a:ext cx="12192000" cy="2286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000066">
                <a:gamma/>
                <a:shade val="60000"/>
                <a:invGamma/>
              </a:srgbClr>
            </a:prstShdw>
          </a:effectLst>
        </p:spPr>
        <p:txBody>
          <a:bodyPr anchor="ctr" anchorCtr="1"/>
          <a:lstStyle/>
          <a:p>
            <a:pPr>
              <a:spcBef>
                <a:spcPct val="50000"/>
              </a:spcBef>
              <a:spcAft>
                <a:spcPct val="0"/>
              </a:spcAft>
              <a:defRPr/>
            </a:pPr>
            <a:endParaRPr lang="en-US" sz="1400">
              <a:solidFill>
                <a:srgbClr val="FFFFFF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4105" name="Text Box 9">
            <a:extLst>
              <a:ext uri="{FF2B5EF4-FFF2-40B4-BE49-F238E27FC236}">
                <a16:creationId xmlns:a16="http://schemas.microsoft.com/office/drawing/2014/main" id="{2B3D8A9D-F0EA-318E-B617-29C8665E2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8017" y="107950"/>
            <a:ext cx="54561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b="1" i="1" dirty="0">
                <a:solidFill>
                  <a:srgbClr val="FFFF00"/>
                </a:solidFill>
                <a:latin typeface="Arial Black" pitchFamily="34" charset="0"/>
              </a:rPr>
              <a:t>PIAA Soccer Officials Evaluation Program</a:t>
            </a:r>
            <a:endParaRPr lang="en-US" sz="1600" b="1" dirty="0">
              <a:latin typeface="Arial" charset="0"/>
            </a:endParaRPr>
          </a:p>
        </p:txBody>
      </p:sp>
      <p:sp>
        <p:nvSpPr>
          <p:cNvPr id="4106" name="Rectangle 10">
            <a:extLst>
              <a:ext uri="{FF2B5EF4-FFF2-40B4-BE49-F238E27FC236}">
                <a16:creationId xmlns:a16="http://schemas.microsoft.com/office/drawing/2014/main" id="{9C19C828-6E3F-449B-C946-E429FC55D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200" y="52578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0"/>
              </a:spcAft>
              <a:defRPr/>
            </a:pPr>
            <a:endParaRPr 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4107" name="Rectangle 11">
            <a:extLst>
              <a:ext uri="{FF2B5EF4-FFF2-40B4-BE49-F238E27FC236}">
                <a16:creationId xmlns:a16="http://schemas.microsoft.com/office/drawing/2014/main" id="{A28AE480-1178-E781-F337-21367A3B3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3833" y="526415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10000"/>
              </a:spcAft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10000"/>
              </a:spcAft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10000"/>
              </a:spcAft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10000"/>
              </a:spcAft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r">
              <a:spcAft>
                <a:spcPct val="0"/>
              </a:spcAft>
            </a:pPr>
            <a:fld id="{F38250DF-6879-44F9-AAB3-DB36EE99520E}" type="slidenum">
              <a:rPr lang="en-US" altLang="en-US" sz="1400">
                <a:solidFill>
                  <a:schemeClr val="tx1"/>
                </a:solidFill>
                <a:latin typeface="Times New Roman" panose="02020603050405020304" pitchFamily="18" charset="0"/>
              </a:rPr>
              <a:pPr algn="r">
                <a:spcAft>
                  <a:spcPct val="0"/>
                </a:spcAft>
              </a:pPr>
              <a:t>‹#›</a:t>
            </a:fld>
            <a:endParaRPr lang="en-US" altLang="en-US" sz="1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08" name="Rectangle 12">
            <a:extLst>
              <a:ext uri="{FF2B5EF4-FFF2-40B4-BE49-F238E27FC236}">
                <a16:creationId xmlns:a16="http://schemas.microsoft.com/office/drawing/2014/main" id="{FE4C46B5-D88D-CC39-C922-003A33F8A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200" y="6054725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ct val="0"/>
              </a:spcAft>
              <a:defRPr/>
            </a:pPr>
            <a:endParaRPr lang="en-US" sz="14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4109" name="Rectangle 13">
            <a:extLst>
              <a:ext uri="{FF2B5EF4-FFF2-40B4-BE49-F238E27FC236}">
                <a16:creationId xmlns:a16="http://schemas.microsoft.com/office/drawing/2014/main" id="{06AF3E77-3334-A0F8-A579-DD32A52B447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600825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0" name="Rectangle 14">
            <a:extLst>
              <a:ext uri="{FF2B5EF4-FFF2-40B4-BE49-F238E27FC236}">
                <a16:creationId xmlns:a16="http://schemas.microsoft.com/office/drawing/2014/main" id="{B20A81A3-78B3-68EC-2C96-CE669A5A64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13333" y="6600825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Aft>
                <a:spcPct val="0"/>
              </a:spcAft>
              <a:defRPr sz="1400">
                <a:latin typeface="Times New Roman" panose="02020603050405020304" pitchFamily="18" charset="0"/>
              </a:defRPr>
            </a:lvl1pPr>
          </a:lstStyle>
          <a:p>
            <a:fld id="{B4AD119C-2965-4AA3-9F7F-D8159206FA5E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3" name="Picture 2" descr="A blue and gold logo&#10;&#10;Description automatically generated">
            <a:extLst>
              <a:ext uri="{FF2B5EF4-FFF2-40B4-BE49-F238E27FC236}">
                <a16:creationId xmlns:a16="http://schemas.microsoft.com/office/drawing/2014/main" id="{0C3C0BED-9B03-6607-B543-129117001A4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56360" cy="616527"/>
          </a:xfrm>
          <a:prstGeom prst="rect">
            <a:avLst/>
          </a:prstGeom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 Black" pitchFamily="34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 Black" pitchFamily="34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 Black" pitchFamily="34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 Black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 Black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 Black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 Black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lr>
          <a:srgbClr val="000066"/>
        </a:buClr>
        <a:buChar char="•"/>
        <a:defRPr sz="3200" b="1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lr>
          <a:srgbClr val="000066"/>
        </a:buClr>
        <a:buChar char="•"/>
        <a:defRPr sz="2800" b="1">
          <a:solidFill>
            <a:srgbClr val="000066"/>
          </a:solidFill>
          <a:latin typeface="+mn-lt"/>
        </a:defRPr>
      </a:lvl2pPr>
      <a:lvl3pPr marL="108585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lr>
          <a:srgbClr val="000066"/>
        </a:buClr>
        <a:buChar char="•"/>
        <a:defRPr sz="2400" b="1">
          <a:solidFill>
            <a:srgbClr val="000066"/>
          </a:solidFill>
          <a:latin typeface="+mn-lt"/>
        </a:defRPr>
      </a:lvl3pPr>
      <a:lvl4pPr marL="142875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lr>
          <a:srgbClr val="000066"/>
        </a:buClr>
        <a:buChar char="•"/>
        <a:defRPr sz="2000" b="1">
          <a:solidFill>
            <a:srgbClr val="000066"/>
          </a:solidFill>
          <a:latin typeface="+mn-lt"/>
        </a:defRPr>
      </a:lvl4pPr>
      <a:lvl5pPr marL="177165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lr>
          <a:srgbClr val="000066"/>
        </a:buClr>
        <a:buChar char="•"/>
        <a:defRPr sz="2000" b="1">
          <a:solidFill>
            <a:srgbClr val="000066"/>
          </a:solidFill>
          <a:latin typeface="+mn-lt"/>
        </a:defRPr>
      </a:lvl5pPr>
      <a:lvl6pPr marL="2228850" indent="-228600" algn="l" rtl="0" fontAlgn="base">
        <a:lnSpc>
          <a:spcPct val="80000"/>
        </a:lnSpc>
        <a:spcBef>
          <a:spcPct val="25000"/>
        </a:spcBef>
        <a:spcAft>
          <a:spcPct val="0"/>
        </a:spcAft>
        <a:buClr>
          <a:srgbClr val="000066"/>
        </a:buClr>
        <a:buChar char="•"/>
        <a:defRPr sz="2000" b="1">
          <a:solidFill>
            <a:srgbClr val="000066"/>
          </a:solidFill>
          <a:latin typeface="+mn-lt"/>
        </a:defRPr>
      </a:lvl6pPr>
      <a:lvl7pPr marL="2686050" indent="-228600" algn="l" rtl="0" fontAlgn="base">
        <a:lnSpc>
          <a:spcPct val="80000"/>
        </a:lnSpc>
        <a:spcBef>
          <a:spcPct val="25000"/>
        </a:spcBef>
        <a:spcAft>
          <a:spcPct val="0"/>
        </a:spcAft>
        <a:buClr>
          <a:srgbClr val="000066"/>
        </a:buClr>
        <a:buChar char="•"/>
        <a:defRPr sz="2000" b="1">
          <a:solidFill>
            <a:srgbClr val="000066"/>
          </a:solidFill>
          <a:latin typeface="+mn-lt"/>
        </a:defRPr>
      </a:lvl7pPr>
      <a:lvl8pPr marL="3143250" indent="-228600" algn="l" rtl="0" fontAlgn="base">
        <a:lnSpc>
          <a:spcPct val="80000"/>
        </a:lnSpc>
        <a:spcBef>
          <a:spcPct val="25000"/>
        </a:spcBef>
        <a:spcAft>
          <a:spcPct val="0"/>
        </a:spcAft>
        <a:buClr>
          <a:srgbClr val="000066"/>
        </a:buClr>
        <a:buChar char="•"/>
        <a:defRPr sz="2000" b="1">
          <a:solidFill>
            <a:srgbClr val="000066"/>
          </a:solidFill>
          <a:latin typeface="+mn-lt"/>
        </a:defRPr>
      </a:lvl8pPr>
      <a:lvl9pPr marL="3600450" indent="-228600" algn="l" rtl="0" fontAlgn="base">
        <a:lnSpc>
          <a:spcPct val="80000"/>
        </a:lnSpc>
        <a:spcBef>
          <a:spcPct val="25000"/>
        </a:spcBef>
        <a:spcAft>
          <a:spcPct val="0"/>
        </a:spcAft>
        <a:buClr>
          <a:srgbClr val="000066"/>
        </a:buClr>
        <a:buChar char="•"/>
        <a:defRPr sz="2000" b="1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F95F345-15E6-9BBF-208E-7B29D95FA08C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Soccer Officials Evaluation Program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A777D8AC-3D51-82F1-618F-689A2461C842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Training Webinar</a:t>
            </a:r>
          </a:p>
          <a:p>
            <a:pPr eaLnBrk="1" hangingPunct="1"/>
            <a:r>
              <a:rPr lang="en-US" altLang="en-US" dirty="0"/>
              <a:t>12 Oct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focus areas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Personality, presence, and communication</a:t>
            </a:r>
          </a:p>
          <a:p>
            <a:r>
              <a:rPr lang="en-US" dirty="0"/>
              <a:t>Game control and foul selection/recognition</a:t>
            </a:r>
          </a:p>
          <a:p>
            <a:r>
              <a:rPr lang="en-US" dirty="0"/>
              <a:t>Offside</a:t>
            </a:r>
          </a:p>
          <a:p>
            <a:r>
              <a:rPr lang="en-US" dirty="0"/>
              <a:t>Teamwork</a:t>
            </a:r>
          </a:p>
          <a:p>
            <a:r>
              <a:rPr lang="en-US" dirty="0"/>
              <a:t>Managing the team areas/bench personnel</a:t>
            </a:r>
          </a:p>
          <a:p>
            <a:r>
              <a:rPr lang="en-US" dirty="0"/>
              <a:t>Fitness, movement, positioning, and rotation</a:t>
            </a:r>
          </a:p>
          <a:p>
            <a:r>
              <a:rPr lang="en-US" dirty="0"/>
              <a:t>Signals</a:t>
            </a:r>
          </a:p>
          <a:p>
            <a:r>
              <a:rPr lang="en-US" dirty="0"/>
              <a:t>Points of emphasis</a:t>
            </a:r>
          </a:p>
        </p:txBody>
      </p:sp>
    </p:spTree>
    <p:extLst>
      <p:ext uri="{BB962C8B-B14F-4D97-AF65-F5344CB8AC3E}">
        <p14:creationId xmlns:p14="http://schemas.microsoft.com/office/powerpoint/2010/main" val="332500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area 1:  </a:t>
            </a:r>
            <a:br>
              <a:rPr lang="en-US" dirty="0"/>
            </a:br>
            <a:r>
              <a:rPr lang="en-US" dirty="0"/>
              <a:t>Personality, presence, and communication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Ability to ‘manage’ the game</a:t>
            </a:r>
          </a:p>
          <a:p>
            <a:r>
              <a:rPr lang="en-US" dirty="0"/>
              <a:t>Tailored personality, body language, etc. to defuse situations rather than inflame them</a:t>
            </a:r>
          </a:p>
          <a:p>
            <a:r>
              <a:rPr lang="en-US" dirty="0"/>
              <a:t>Open line of communication with participants</a:t>
            </a:r>
          </a:p>
          <a:p>
            <a:r>
              <a:rPr lang="en-US" dirty="0"/>
              <a:t>Fair and firm as appropriate</a:t>
            </a:r>
          </a:p>
          <a:p>
            <a:pPr marL="0" indent="0">
              <a:buNone/>
            </a:pPr>
            <a:r>
              <a:rPr lang="en-US" dirty="0"/>
              <a:t>In other words…</a:t>
            </a:r>
          </a:p>
          <a:p>
            <a:r>
              <a:rPr lang="en-US" dirty="0"/>
              <a:t>Making all of the correct calls isn’t enough</a:t>
            </a:r>
          </a:p>
          <a:p>
            <a:r>
              <a:rPr lang="en-US" dirty="0"/>
              <a:t>The way in which the official works…earns the respect of the participants and makes the game go smoother</a:t>
            </a:r>
          </a:p>
        </p:txBody>
      </p:sp>
    </p:spTree>
    <p:extLst>
      <p:ext uri="{BB962C8B-B14F-4D97-AF65-F5344CB8AC3E}">
        <p14:creationId xmlns:p14="http://schemas.microsoft.com/office/powerpoint/2010/main" val="2769115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Focus area 2:  </a:t>
            </a:r>
            <a:br>
              <a:rPr lang="en-US" dirty="0"/>
            </a:br>
            <a:r>
              <a:rPr lang="en-US" dirty="0"/>
              <a:t>Game control and foul selection/recognition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Think ‘safety, participation, and sportsmanship’</a:t>
            </a:r>
          </a:p>
          <a:p>
            <a:r>
              <a:rPr lang="en-US" dirty="0"/>
              <a:t>Protect the players safety at the interscholastic level</a:t>
            </a:r>
          </a:p>
          <a:p>
            <a:pPr marL="0" indent="0">
              <a:buNone/>
            </a:pPr>
            <a:r>
              <a:rPr lang="en-US" dirty="0"/>
              <a:t>Avoid </a:t>
            </a:r>
            <a:r>
              <a:rPr lang="en-US" dirty="0" err="1"/>
              <a:t>overofficiating</a:t>
            </a:r>
            <a:r>
              <a:rPr lang="en-US" dirty="0"/>
              <a:t>, and avoid </a:t>
            </a:r>
            <a:r>
              <a:rPr lang="en-US" dirty="0" err="1"/>
              <a:t>underofficiating</a:t>
            </a:r>
            <a:endParaRPr lang="en-US" dirty="0"/>
          </a:p>
          <a:p>
            <a:r>
              <a:rPr lang="en-US" dirty="0"/>
              <a:t>Find (and re-find) the ‘sweet spot’</a:t>
            </a:r>
          </a:p>
          <a:p>
            <a:r>
              <a:rPr lang="en-US" dirty="0"/>
              <a:t>Modify as needed as the game heats up/cools down</a:t>
            </a:r>
          </a:p>
          <a:p>
            <a:r>
              <a:rPr lang="en-US" dirty="0"/>
              <a:t>Use discretion and common sense</a:t>
            </a:r>
          </a:p>
          <a:p>
            <a:r>
              <a:rPr lang="en-US" dirty="0"/>
              <a:t>Courageously deal with misconduct</a:t>
            </a:r>
          </a:p>
          <a:p>
            <a:r>
              <a:rPr lang="en-US" dirty="0"/>
              <a:t>Be proactive – prevent vs. react (without ‘coaching’)</a:t>
            </a:r>
          </a:p>
          <a:p>
            <a:r>
              <a:rPr lang="en-US"/>
              <a:t>‘Read’ the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706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Focus area 3:  </a:t>
            </a:r>
            <a:br>
              <a:rPr lang="en-US" dirty="0"/>
            </a:br>
            <a:r>
              <a:rPr lang="en-US" dirty="0"/>
              <a:t>Offside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Decisions reflect current understanding of key concepts</a:t>
            </a:r>
          </a:p>
          <a:p>
            <a:r>
              <a:rPr lang="en-US" dirty="0"/>
              <a:t>Definition of offside position</a:t>
            </a:r>
          </a:p>
          <a:p>
            <a:r>
              <a:rPr lang="en-US" dirty="0"/>
              <a:t>Interfering with play</a:t>
            </a:r>
          </a:p>
          <a:p>
            <a:r>
              <a:rPr lang="en-US" dirty="0"/>
              <a:t>Interfering with an opponent</a:t>
            </a:r>
          </a:p>
          <a:p>
            <a:r>
              <a:rPr lang="en-US" dirty="0"/>
              <a:t>Gaining an advantage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Deliberate save</a:t>
            </a:r>
          </a:p>
          <a:p>
            <a:pPr marL="0" indent="0">
              <a:buNone/>
            </a:pPr>
            <a:r>
              <a:rPr lang="en-US" dirty="0"/>
              <a:t>Deflected by a defender or played by a defender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Benefit of doubt goes to the attacker</a:t>
            </a:r>
          </a:p>
          <a:p>
            <a:pPr marL="0" indent="0">
              <a:buNone/>
            </a:pPr>
            <a:r>
              <a:rPr lang="en-US" dirty="0"/>
              <a:t>‘Wait and see’</a:t>
            </a:r>
          </a:p>
        </p:txBody>
      </p:sp>
    </p:spTree>
    <p:extLst>
      <p:ext uri="{BB962C8B-B14F-4D97-AF65-F5344CB8AC3E}">
        <p14:creationId xmlns:p14="http://schemas.microsoft.com/office/powerpoint/2010/main" val="61625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Focus area 4:  </a:t>
            </a:r>
            <a:br>
              <a:rPr lang="en-US" dirty="0"/>
            </a:br>
            <a:r>
              <a:rPr lang="en-US" dirty="0"/>
              <a:t>Teamwork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Crew members worked effectively together</a:t>
            </a:r>
          </a:p>
          <a:p>
            <a:r>
              <a:rPr lang="en-US" dirty="0"/>
              <a:t>Think ‘seamless’ in terms of coverage, responsibilities, game control, etc.</a:t>
            </a:r>
          </a:p>
          <a:p>
            <a:pPr marL="0" indent="0">
              <a:buNone/>
            </a:pPr>
            <a:r>
              <a:rPr lang="en-US" dirty="0"/>
              <a:t>Crew members used standard mechanics to support one another</a:t>
            </a:r>
          </a:p>
          <a:p>
            <a:r>
              <a:rPr lang="en-US" dirty="0"/>
              <a:t>Trail official coming </a:t>
            </a:r>
            <a:r>
              <a:rPr lang="en-US" dirty="0" err="1"/>
              <a:t>upfield</a:t>
            </a:r>
            <a:r>
              <a:rPr lang="en-US" dirty="0"/>
              <a:t> to spot ball on free kicks</a:t>
            </a:r>
          </a:p>
          <a:p>
            <a:r>
              <a:rPr lang="en-US" dirty="0"/>
              <a:t>Any official identifies waiting substitutes </a:t>
            </a:r>
          </a:p>
          <a:p>
            <a:r>
              <a:rPr lang="en-US" dirty="0"/>
              <a:t>…etc.</a:t>
            </a:r>
          </a:p>
        </p:txBody>
      </p:sp>
    </p:spTree>
    <p:extLst>
      <p:ext uri="{BB962C8B-B14F-4D97-AF65-F5344CB8AC3E}">
        <p14:creationId xmlns:p14="http://schemas.microsoft.com/office/powerpoint/2010/main" val="1990977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Focus area 5:</a:t>
            </a:r>
            <a:br>
              <a:rPr lang="en-US" dirty="0"/>
            </a:br>
            <a:r>
              <a:rPr lang="en-US" dirty="0"/>
              <a:t>Managing team areas/bench personnel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Think ‘extension of the classroom’ and sportsmanship</a:t>
            </a:r>
          </a:p>
          <a:p>
            <a:r>
              <a:rPr lang="en-US" dirty="0"/>
              <a:t>Ability to defuse when possible…</a:t>
            </a:r>
          </a:p>
          <a:p>
            <a:r>
              <a:rPr lang="en-US" dirty="0"/>
              <a:t>…but also have the courage to deal with improper behavior when necessary</a:t>
            </a:r>
          </a:p>
          <a:p>
            <a:r>
              <a:rPr lang="en-US" dirty="0"/>
              <a:t>Leave the field immediately after the game – crew does not stay for postgame handshake</a:t>
            </a:r>
          </a:p>
        </p:txBody>
      </p:sp>
    </p:spTree>
    <p:extLst>
      <p:ext uri="{BB962C8B-B14F-4D97-AF65-F5344CB8AC3E}">
        <p14:creationId xmlns:p14="http://schemas.microsoft.com/office/powerpoint/2010/main" val="894107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Focus area 6:  </a:t>
            </a:r>
            <a:br>
              <a:rPr lang="en-US" dirty="0"/>
            </a:br>
            <a:r>
              <a:rPr lang="en-US" dirty="0"/>
              <a:t>Fitness, positioning, movement, and rotation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Fitness</a:t>
            </a:r>
          </a:p>
          <a:p>
            <a:r>
              <a:rPr lang="en-US" dirty="0"/>
              <a:t>Able to keep up with the pace of the game</a:t>
            </a:r>
          </a:p>
          <a:p>
            <a:r>
              <a:rPr lang="en-US" dirty="0"/>
              <a:t>Able to stay with the offside line, get to the goal line</a:t>
            </a:r>
          </a:p>
          <a:p>
            <a:r>
              <a:rPr lang="en-US" dirty="0"/>
              <a:t>Able to pinch </a:t>
            </a:r>
            <a:r>
              <a:rPr lang="en-US" dirty="0" err="1"/>
              <a:t>upfield</a:t>
            </a:r>
            <a:r>
              <a:rPr lang="en-US" dirty="0"/>
              <a:t> to help partner (dual system)</a:t>
            </a:r>
          </a:p>
          <a:p>
            <a:pPr marL="0" indent="0">
              <a:buNone/>
            </a:pPr>
            <a:r>
              <a:rPr lang="en-US" dirty="0"/>
              <a:t>Dynamic positioning</a:t>
            </a:r>
          </a:p>
          <a:p>
            <a:r>
              <a:rPr lang="en-US" dirty="0"/>
              <a:t>Able to stay out of the players’ way, passing lanes, etc.</a:t>
            </a:r>
          </a:p>
          <a:p>
            <a:r>
              <a:rPr lang="en-US" dirty="0"/>
              <a:t>Adjusts positioning to get good angles of view</a:t>
            </a:r>
          </a:p>
          <a:p>
            <a:r>
              <a:rPr lang="en-US" dirty="0"/>
              <a:t>Anticipates the next phase of play (e. g., ‘drop zone’)</a:t>
            </a:r>
          </a:p>
          <a:p>
            <a:pPr marL="0" indent="0">
              <a:buNone/>
            </a:pPr>
            <a:r>
              <a:rPr lang="en-US" dirty="0"/>
              <a:t>Static positioning – takes proper position on set plays</a:t>
            </a:r>
          </a:p>
          <a:p>
            <a:pPr marL="0" indent="0">
              <a:buNone/>
            </a:pPr>
            <a:r>
              <a:rPr lang="en-US" dirty="0"/>
              <a:t>Proper and timely rotation (double dual system)</a:t>
            </a:r>
          </a:p>
        </p:txBody>
      </p:sp>
    </p:spTree>
    <p:extLst>
      <p:ext uri="{BB962C8B-B14F-4D97-AF65-F5344CB8AC3E}">
        <p14:creationId xmlns:p14="http://schemas.microsoft.com/office/powerpoint/2010/main" val="799888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Focus area 7:  </a:t>
            </a:r>
            <a:br>
              <a:rPr lang="en-US" dirty="0"/>
            </a:br>
            <a:r>
              <a:rPr lang="en-US" dirty="0"/>
              <a:t>Signals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Ability to consistently use NFHS and PIAA signals as expected</a:t>
            </a:r>
          </a:p>
          <a:p>
            <a:r>
              <a:rPr lang="en-US" dirty="0"/>
              <a:t>This includes the foul signals!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Includes the practice of mirroring partner(s) signals</a:t>
            </a:r>
          </a:p>
        </p:txBody>
      </p:sp>
    </p:spTree>
    <p:extLst>
      <p:ext uri="{BB962C8B-B14F-4D97-AF65-F5344CB8AC3E}">
        <p14:creationId xmlns:p14="http://schemas.microsoft.com/office/powerpoint/2010/main" val="2637852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Focus area 8:  </a:t>
            </a:r>
            <a:br>
              <a:rPr lang="en-US" dirty="0"/>
            </a:br>
            <a:r>
              <a:rPr lang="en-US" dirty="0"/>
              <a:t>Points of emphasis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Ability  to officiate the game according to the current season’s points of emphasis identified by NFHS and PIAA</a:t>
            </a:r>
          </a:p>
          <a:p>
            <a:pPr marL="0" indent="0">
              <a:buNone/>
            </a:pPr>
            <a:r>
              <a:rPr lang="en-US" dirty="0"/>
              <a:t>NOTE:  POE vary each season, but the form does not need to change</a:t>
            </a:r>
          </a:p>
        </p:txBody>
      </p:sp>
    </p:spTree>
    <p:extLst>
      <p:ext uri="{BB962C8B-B14F-4D97-AF65-F5344CB8AC3E}">
        <p14:creationId xmlns:p14="http://schemas.microsoft.com/office/powerpoint/2010/main" val="3486906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Rating concepts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For each performance focus area:</a:t>
            </a:r>
          </a:p>
          <a:p>
            <a:r>
              <a:rPr lang="en-US" dirty="0"/>
              <a:t>Excellent [A]</a:t>
            </a:r>
          </a:p>
          <a:p>
            <a:pPr lvl="1"/>
            <a:r>
              <a:rPr lang="en-US" dirty="0"/>
              <a:t>Standout performance – an example for other officials to follow</a:t>
            </a:r>
          </a:p>
          <a:p>
            <a:r>
              <a:rPr lang="en-US" dirty="0"/>
              <a:t>Good [B/C]</a:t>
            </a:r>
          </a:p>
          <a:p>
            <a:pPr lvl="1"/>
            <a:r>
              <a:rPr lang="en-US" dirty="0"/>
              <a:t>Performance exceeded the needs of the game</a:t>
            </a:r>
          </a:p>
          <a:p>
            <a:r>
              <a:rPr lang="en-US" dirty="0"/>
              <a:t>Acceptable [C/D]</a:t>
            </a:r>
          </a:p>
          <a:p>
            <a:pPr lvl="1"/>
            <a:r>
              <a:rPr lang="en-US" dirty="0"/>
              <a:t>Performed as expected to meet the needs of the game</a:t>
            </a:r>
          </a:p>
          <a:p>
            <a:r>
              <a:rPr lang="en-US" dirty="0"/>
              <a:t>Not acceptable [F]</a:t>
            </a:r>
          </a:p>
          <a:p>
            <a:pPr lvl="1"/>
            <a:r>
              <a:rPr lang="en-US" dirty="0"/>
              <a:t>Overmatched;  performance did not meet the needs of the game</a:t>
            </a:r>
          </a:p>
        </p:txBody>
      </p:sp>
    </p:spTree>
    <p:extLst>
      <p:ext uri="{BB962C8B-B14F-4D97-AF65-F5344CB8AC3E}">
        <p14:creationId xmlns:p14="http://schemas.microsoft.com/office/powerpoint/2010/main" val="3272409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85873-81B7-B33E-F8B5-B78CABBFD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goals for tonight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C60DA-5B43-EB1E-B26E-18BADC0A4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We’re rolling out the new PIAA Officials’ Evaluation Form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Review the expected protocol for conducting evaluations</a:t>
            </a:r>
          </a:p>
          <a:p>
            <a:r>
              <a:rPr lang="en-US" dirty="0"/>
              <a:t>Walk through the new form</a:t>
            </a:r>
          </a:p>
          <a:p>
            <a:r>
              <a:rPr lang="en-US" dirty="0"/>
              <a:t>Reinforce expectations regarding grading</a:t>
            </a:r>
          </a:p>
        </p:txBody>
      </p:sp>
    </p:spTree>
    <p:extLst>
      <p:ext uri="{BB962C8B-B14F-4D97-AF65-F5344CB8AC3E}">
        <p14:creationId xmlns:p14="http://schemas.microsoft.com/office/powerpoint/2010/main" val="27265433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Difficulty level concepts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Consider the level of skill needed to effectively officiate the match</a:t>
            </a:r>
          </a:p>
          <a:p>
            <a:r>
              <a:rPr lang="en-US" dirty="0"/>
              <a:t>Easy</a:t>
            </a:r>
          </a:p>
          <a:p>
            <a:pPr lvl="1"/>
            <a:r>
              <a:rPr lang="en-US" dirty="0"/>
              <a:t>Just show up</a:t>
            </a:r>
          </a:p>
          <a:p>
            <a:r>
              <a:rPr lang="en-US" dirty="0"/>
              <a:t>Competitive</a:t>
            </a:r>
          </a:p>
          <a:p>
            <a:pPr lvl="1"/>
            <a:r>
              <a:rPr lang="en-US" dirty="0"/>
              <a:t>Requires more than just blowing the whistle</a:t>
            </a:r>
          </a:p>
          <a:p>
            <a:r>
              <a:rPr lang="en-US" dirty="0"/>
              <a:t>Difficult</a:t>
            </a:r>
          </a:p>
          <a:p>
            <a:pPr lvl="1"/>
            <a:r>
              <a:rPr lang="en-US" dirty="0"/>
              <a:t>Requires focused and determined officiating from beginning to end, so that the game does not get out of control</a:t>
            </a:r>
          </a:p>
          <a:p>
            <a:r>
              <a:rPr lang="en-US" dirty="0"/>
              <a:t>Very difficult</a:t>
            </a:r>
          </a:p>
          <a:p>
            <a:pPr lvl="1"/>
            <a:r>
              <a:rPr lang="en-US" dirty="0"/>
              <a:t>Extremely rare instance where ‘difficult’ isn’t enough – the game is ‘on the brink’ right from the first whistle</a:t>
            </a:r>
          </a:p>
        </p:txBody>
      </p:sp>
    </p:spTree>
    <p:extLst>
      <p:ext uri="{BB962C8B-B14F-4D97-AF65-F5344CB8AC3E}">
        <p14:creationId xmlns:p14="http://schemas.microsoft.com/office/powerpoint/2010/main" val="155418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Overall score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Evaluations are an ‘extension of the classroom’ for officials – so there is a score…</a:t>
            </a:r>
          </a:p>
          <a:p>
            <a:pPr marL="0" indent="0">
              <a:buNone/>
            </a:pPr>
            <a:r>
              <a:rPr lang="en-US" dirty="0"/>
              <a:t>…but for the scores to be more meaningful, we need to provide more guidance…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2742EFC-B951-008A-A492-A0A762B48D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1" y="4114801"/>
            <a:ext cx="37623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96AC8A41-C7D4-85BD-7156-1826DB020A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4195762"/>
            <a:ext cx="28003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33963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Overall score concepts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Overall score is a summary rating that considers:</a:t>
            </a:r>
          </a:p>
          <a:p>
            <a:r>
              <a:rPr lang="en-US" dirty="0"/>
              <a:t>Difficulty rating</a:t>
            </a:r>
          </a:p>
          <a:p>
            <a:r>
              <a:rPr lang="en-US" dirty="0"/>
              <a:t>Performance focus area ratings</a:t>
            </a:r>
          </a:p>
          <a:p>
            <a:r>
              <a:rPr lang="en-US" dirty="0"/>
              <a:t>Text feedback (which should support the difficulty and performance area ratings)</a:t>
            </a:r>
          </a:p>
        </p:txBody>
      </p:sp>
    </p:spTree>
    <p:extLst>
      <p:ext uri="{BB962C8B-B14F-4D97-AF65-F5344CB8AC3E}">
        <p14:creationId xmlns:p14="http://schemas.microsoft.com/office/powerpoint/2010/main" val="3502663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Overall score concepts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If you perform assessments in other organizations:</a:t>
            </a:r>
          </a:p>
          <a:p>
            <a:r>
              <a:rPr lang="en-US" dirty="0"/>
              <a:t>Lower expectations than that of a college match</a:t>
            </a:r>
          </a:p>
          <a:p>
            <a:r>
              <a:rPr lang="en-US" dirty="0"/>
              <a:t>Similar (or maybe slightly higher) expectations to that of a US Soccer grassroots official (think ‘grade 8+’)</a:t>
            </a:r>
          </a:p>
        </p:txBody>
      </p:sp>
    </p:spTree>
    <p:extLst>
      <p:ext uri="{BB962C8B-B14F-4D97-AF65-F5344CB8AC3E}">
        <p14:creationId xmlns:p14="http://schemas.microsoft.com/office/powerpoint/2010/main" val="243421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Overall score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0E5F53F-3F7C-6252-9EFE-8CA9BF8422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506066"/>
              </p:ext>
            </p:extLst>
          </p:nvPr>
        </p:nvGraphicFramePr>
        <p:xfrm>
          <a:off x="1522412" y="1905000"/>
          <a:ext cx="9143997" cy="2574156"/>
        </p:xfrm>
        <a:graphic>
          <a:graphicData uri="http://schemas.openxmlformats.org/drawingml/2006/table">
            <a:tbl>
              <a:tblPr/>
              <a:tblGrid>
                <a:gridCol w="1496626">
                  <a:extLst>
                    <a:ext uri="{9D8B030D-6E8A-4147-A177-3AD203B41FA5}">
                      <a16:colId xmlns:a16="http://schemas.microsoft.com/office/drawing/2014/main" val="1146462401"/>
                    </a:ext>
                  </a:extLst>
                </a:gridCol>
                <a:gridCol w="562226">
                  <a:extLst>
                    <a:ext uri="{9D8B030D-6E8A-4147-A177-3AD203B41FA5}">
                      <a16:colId xmlns:a16="http://schemas.microsoft.com/office/drawing/2014/main" val="4269420530"/>
                    </a:ext>
                  </a:extLst>
                </a:gridCol>
                <a:gridCol w="915612">
                  <a:extLst>
                    <a:ext uri="{9D8B030D-6E8A-4147-A177-3AD203B41FA5}">
                      <a16:colId xmlns:a16="http://schemas.microsoft.com/office/drawing/2014/main" val="3247625332"/>
                    </a:ext>
                  </a:extLst>
                </a:gridCol>
                <a:gridCol w="6169533">
                  <a:extLst>
                    <a:ext uri="{9D8B030D-6E8A-4147-A177-3AD203B41FA5}">
                      <a16:colId xmlns:a16="http://schemas.microsoft.com/office/drawing/2014/main" val="4029177665"/>
                    </a:ext>
                  </a:extLst>
                </a:gridCol>
              </a:tblGrid>
              <a:tr h="491464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Excellent</a:t>
                      </a: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A+</a:t>
                      </a: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95-99</a:t>
                      </a: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algn="l" fontAlgn="b"/>
                      <a:r>
                        <a:rPr lang="en-US" sz="2400" b="0" i="1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[Difficult+] </a:t>
                      </a:r>
                      <a:br>
                        <a:rPr lang="en-US" sz="2400" b="0" i="1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</a:br>
                      <a:r>
                        <a:rPr lang="en-US" sz="2400" b="0" i="0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Truly exemplary performance.  A model for all officials to follow.  Video of the game could be used as a clinic.</a:t>
                      </a: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820714"/>
                  </a:ext>
                </a:extLst>
              </a:tr>
              <a:tr h="491464">
                <a:tc vMerge="1"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6918" marR="6918" marT="6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A</a:t>
                      </a: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91-94</a:t>
                      </a: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algn="l" fontAlgn="b"/>
                      <a:r>
                        <a:rPr lang="en-US" sz="2400" b="0" i="1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[Difficult+] </a:t>
                      </a:r>
                      <a:br>
                        <a:rPr lang="en-US" sz="2400" b="0" i="1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</a:br>
                      <a:r>
                        <a:rPr lang="en-US" sz="2400" b="0" i="0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Outstanding performance.  Only minor areas of improvement identified.</a:t>
                      </a: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364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981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Overall score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2726F72-540B-4600-AD39-A66C75521D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64332"/>
              </p:ext>
            </p:extLst>
          </p:nvPr>
        </p:nvGraphicFramePr>
        <p:xfrm>
          <a:off x="1524001" y="1905000"/>
          <a:ext cx="9143997" cy="3671436"/>
        </p:xfrm>
        <a:graphic>
          <a:graphicData uri="http://schemas.openxmlformats.org/drawingml/2006/table">
            <a:tbl>
              <a:tblPr/>
              <a:tblGrid>
                <a:gridCol w="1496626">
                  <a:extLst>
                    <a:ext uri="{9D8B030D-6E8A-4147-A177-3AD203B41FA5}">
                      <a16:colId xmlns:a16="http://schemas.microsoft.com/office/drawing/2014/main" val="1928693266"/>
                    </a:ext>
                  </a:extLst>
                </a:gridCol>
                <a:gridCol w="562226">
                  <a:extLst>
                    <a:ext uri="{9D8B030D-6E8A-4147-A177-3AD203B41FA5}">
                      <a16:colId xmlns:a16="http://schemas.microsoft.com/office/drawing/2014/main" val="2300327378"/>
                    </a:ext>
                  </a:extLst>
                </a:gridCol>
                <a:gridCol w="915612">
                  <a:extLst>
                    <a:ext uri="{9D8B030D-6E8A-4147-A177-3AD203B41FA5}">
                      <a16:colId xmlns:a16="http://schemas.microsoft.com/office/drawing/2014/main" val="1051282088"/>
                    </a:ext>
                  </a:extLst>
                </a:gridCol>
                <a:gridCol w="6169533">
                  <a:extLst>
                    <a:ext uri="{9D8B030D-6E8A-4147-A177-3AD203B41FA5}">
                      <a16:colId xmlns:a16="http://schemas.microsoft.com/office/drawing/2014/main" val="4112265835"/>
                    </a:ext>
                  </a:extLst>
                </a:gridCol>
              </a:tblGrid>
              <a:tr h="89065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Good</a:t>
                      </a: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B+</a:t>
                      </a: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88-90</a:t>
                      </a: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1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[Competitive+]</a:t>
                      </a:r>
                      <a:r>
                        <a:rPr lang="en-US" sz="2400" b="0" i="0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 </a:t>
                      </a:r>
                      <a:br>
                        <a:rPr lang="en-US" sz="2400" b="0" i="0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</a:br>
                      <a:r>
                        <a:rPr lang="en-US" sz="2400" b="0" i="0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Noticeably solid performance.   Smoothly established and maintained control. Exceeded the needs of the game.  No errors that affected player safety or the match outcome.</a:t>
                      </a: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4997631"/>
                  </a:ext>
                </a:extLst>
              </a:tr>
              <a:tr h="890657">
                <a:tc vMerge="1"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6918" marR="6918" marT="69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B</a:t>
                      </a: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84-87</a:t>
                      </a: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Clean performance on an easy game…or…</a:t>
                      </a:r>
                    </a:p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good performance on a competitive game.  Met the needs of the game. No errors that affected player safety or the match outcome.</a:t>
                      </a: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0372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858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Overall score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381C88A-0564-EDC5-6C45-1B48B41F64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45409"/>
              </p:ext>
            </p:extLst>
          </p:nvPr>
        </p:nvGraphicFramePr>
        <p:xfrm>
          <a:off x="1524001" y="1905000"/>
          <a:ext cx="9143998" cy="3305676"/>
        </p:xfrm>
        <a:graphic>
          <a:graphicData uri="http://schemas.openxmlformats.org/drawingml/2006/table">
            <a:tbl>
              <a:tblPr/>
              <a:tblGrid>
                <a:gridCol w="1720571">
                  <a:extLst>
                    <a:ext uri="{9D8B030D-6E8A-4147-A177-3AD203B41FA5}">
                      <a16:colId xmlns:a16="http://schemas.microsoft.com/office/drawing/2014/main" val="3787877553"/>
                    </a:ext>
                  </a:extLst>
                </a:gridCol>
                <a:gridCol w="605108">
                  <a:extLst>
                    <a:ext uri="{9D8B030D-6E8A-4147-A177-3AD203B41FA5}">
                      <a16:colId xmlns:a16="http://schemas.microsoft.com/office/drawing/2014/main" val="3299138111"/>
                    </a:ext>
                  </a:extLst>
                </a:gridCol>
                <a:gridCol w="941279">
                  <a:extLst>
                    <a:ext uri="{9D8B030D-6E8A-4147-A177-3AD203B41FA5}">
                      <a16:colId xmlns:a16="http://schemas.microsoft.com/office/drawing/2014/main" val="2223032248"/>
                    </a:ext>
                  </a:extLst>
                </a:gridCol>
                <a:gridCol w="5877040">
                  <a:extLst>
                    <a:ext uri="{9D8B030D-6E8A-4147-A177-3AD203B41FA5}">
                      <a16:colId xmlns:a16="http://schemas.microsoft.com/office/drawing/2014/main" val="645918259"/>
                    </a:ext>
                  </a:extLst>
                </a:gridCol>
              </a:tblGrid>
              <a:tr h="13836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Acceptable</a:t>
                      </a: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C+</a:t>
                      </a: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bg2"/>
                          </a:solidFill>
                          <a:latin typeface="+mn-lt"/>
                        </a:rPr>
                        <a:t>81-83</a:t>
                      </a: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Met the needs of the game.  Multiple areas of improvement identified.  No errors that affected player safety or the match outcome.</a:t>
                      </a: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3095142"/>
                  </a:ext>
                </a:extLst>
              </a:tr>
              <a:tr h="250446">
                <a:tc vMerge="1"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6918" marR="6918" marT="691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C</a:t>
                      </a: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77-80</a:t>
                      </a: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Met the needs of the game.  Multiple areas of improvement identified.  Possibly one area of performance rated unacceptable.  Possible minor player safety or match impact concerns.</a:t>
                      </a: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2884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575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Overall score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0DA9727-F0C5-368B-CEAE-1C4AFEB7B4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799099"/>
              </p:ext>
            </p:extLst>
          </p:nvPr>
        </p:nvGraphicFramePr>
        <p:xfrm>
          <a:off x="1524001" y="1905000"/>
          <a:ext cx="9143998" cy="3305676"/>
        </p:xfrm>
        <a:graphic>
          <a:graphicData uri="http://schemas.openxmlformats.org/drawingml/2006/table">
            <a:tbl>
              <a:tblPr/>
              <a:tblGrid>
                <a:gridCol w="1720571">
                  <a:extLst>
                    <a:ext uri="{9D8B030D-6E8A-4147-A177-3AD203B41FA5}">
                      <a16:colId xmlns:a16="http://schemas.microsoft.com/office/drawing/2014/main" val="1479707154"/>
                    </a:ext>
                  </a:extLst>
                </a:gridCol>
                <a:gridCol w="605108">
                  <a:extLst>
                    <a:ext uri="{9D8B030D-6E8A-4147-A177-3AD203B41FA5}">
                      <a16:colId xmlns:a16="http://schemas.microsoft.com/office/drawing/2014/main" val="3151238319"/>
                    </a:ext>
                  </a:extLst>
                </a:gridCol>
                <a:gridCol w="941279">
                  <a:extLst>
                    <a:ext uri="{9D8B030D-6E8A-4147-A177-3AD203B41FA5}">
                      <a16:colId xmlns:a16="http://schemas.microsoft.com/office/drawing/2014/main" val="4112121597"/>
                    </a:ext>
                  </a:extLst>
                </a:gridCol>
                <a:gridCol w="5877040">
                  <a:extLst>
                    <a:ext uri="{9D8B030D-6E8A-4147-A177-3AD203B41FA5}">
                      <a16:colId xmlns:a16="http://schemas.microsoft.com/office/drawing/2014/main" val="1268923377"/>
                    </a:ext>
                  </a:extLst>
                </a:gridCol>
              </a:tblGrid>
              <a:tr h="1383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Acceptable</a:t>
                      </a: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D</a:t>
                      </a: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70-76</a:t>
                      </a: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Passing score.  Multiple areas of improvement identified.  Possibly more than one area of performance rated unacceptable.  Possible player safety or match impact concern.</a:t>
                      </a: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646937"/>
                  </a:ext>
                </a:extLst>
              </a:tr>
              <a:tr h="1383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Not acceptable</a:t>
                      </a: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F</a:t>
                      </a: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&lt;70</a:t>
                      </a: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bg2"/>
                          </a:solidFill>
                          <a:latin typeface="+mn-lt"/>
                        </a:rPr>
                        <a:t>Overmatched.  Not ready for the demands of the assigned game.  Multiple errors that affected player safety and/or the match outcome.  </a:t>
                      </a:r>
                    </a:p>
                  </a:txBody>
                  <a:tcPr marL="6918" marR="6918" marT="6918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7019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311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Overall score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Concept is that the overall score is justified by the individual focus area ratings and the text feedback.</a:t>
            </a:r>
          </a:p>
          <a:p>
            <a:r>
              <a:rPr lang="en-US" dirty="0"/>
              <a:t>When they’re all consistent, the overall score isn’t an issue!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77BA47C-A288-C84C-8FCD-893811547B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1" y="3416424"/>
            <a:ext cx="841057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69431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Overall score - recommendation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Based on what the evaluator has seen, and in consideration of the written feedback:</a:t>
            </a:r>
          </a:p>
          <a:p>
            <a:r>
              <a:rPr lang="en-US" dirty="0"/>
              <a:t>Can this official be expected to handle a more difficult game?</a:t>
            </a:r>
          </a:p>
          <a:p>
            <a:r>
              <a:rPr lang="en-US" dirty="0"/>
              <a:t>Can this official be expected to handle a game at this difficulty level?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360040-FBE2-1568-2994-4F5EDB7566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4876800"/>
            <a:ext cx="9144000" cy="903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597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E64F6-055D-D01F-B7AF-541AE9AB7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F4308-A75C-8D84-9CB9-4CCB1AE80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Expected evaluator protocol is known to be effective (discourage ‘surprise’ assessments!)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More consistent evaluations statewide</a:t>
            </a:r>
          </a:p>
          <a:p>
            <a:r>
              <a:rPr lang="en-US" dirty="0"/>
              <a:t>Refinement and clarification of evaluation criteria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Tailor the program to the unique priorities of the interscholastic game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2553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Putting it all together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 formal PIAA evaluations (e. g., state tournament), there is a single evaluation packet that is distributed to all members of the officiating crew (this is a ‘group project’ in school!)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Let’s look at a few sample evaluations…</a:t>
            </a:r>
          </a:p>
        </p:txBody>
      </p:sp>
    </p:spTree>
    <p:extLst>
      <p:ext uri="{BB962C8B-B14F-4D97-AF65-F5344CB8AC3E}">
        <p14:creationId xmlns:p14="http://schemas.microsoft.com/office/powerpoint/2010/main" val="2710128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Sample evaluations</a:t>
            </a:r>
          </a:p>
        </p:txBody>
      </p:sp>
    </p:spTree>
    <p:extLst>
      <p:ext uri="{BB962C8B-B14F-4D97-AF65-F5344CB8AC3E}">
        <p14:creationId xmlns:p14="http://schemas.microsoft.com/office/powerpoint/2010/main" val="1157555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Four key components</a:t>
            </a:r>
          </a:p>
          <a:p>
            <a:r>
              <a:rPr lang="en-US" dirty="0"/>
              <a:t>Feedback</a:t>
            </a:r>
          </a:p>
          <a:p>
            <a:r>
              <a:rPr lang="en-US" dirty="0"/>
              <a:t>Performance focus areas</a:t>
            </a:r>
          </a:p>
          <a:p>
            <a:r>
              <a:rPr lang="en-US" dirty="0"/>
              <a:t>Difficulty</a:t>
            </a:r>
          </a:p>
          <a:p>
            <a:r>
              <a:rPr lang="en-US" dirty="0"/>
              <a:t>Overall score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Evaluate for the expected level of an interscholastic official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54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88353-5CF6-52AA-CACD-18D1D8CFC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86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E64F6-055D-D01F-B7AF-541AE9AB7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F4308-A75C-8D84-9CB9-4CCB1AE80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Expected evaluator protocol includes:</a:t>
            </a:r>
          </a:p>
          <a:p>
            <a:r>
              <a:rPr lang="en-US" dirty="0"/>
              <a:t>Pregame introduction</a:t>
            </a:r>
          </a:p>
          <a:p>
            <a:r>
              <a:rPr lang="en-US" dirty="0"/>
              <a:t>Postgame debrief</a:t>
            </a:r>
          </a:p>
          <a:p>
            <a:pPr marL="0" indent="0">
              <a:buNone/>
            </a:pPr>
            <a:r>
              <a:rPr lang="en-US" dirty="0"/>
              <a:t>Evaluation purposes:</a:t>
            </a:r>
          </a:p>
          <a:p>
            <a:r>
              <a:rPr lang="en-US" dirty="0"/>
              <a:t>‘Coach’ our officials</a:t>
            </a:r>
          </a:p>
          <a:p>
            <a:r>
              <a:rPr lang="en-US" dirty="0"/>
              <a:t>Provide effective feedback to PIAA</a:t>
            </a:r>
          </a:p>
          <a:p>
            <a:r>
              <a:rPr lang="en-US" dirty="0"/>
              <a:t>Narrow disparities in evaluation results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862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E64F6-055D-D01F-B7AF-541AE9AB7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F4308-A75C-8D84-9CB9-4CCB1AE80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5600" y="1905000"/>
            <a:ext cx="40640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Replace the matrix of grades…</a:t>
            </a:r>
          </a:p>
          <a:p>
            <a:pPr marL="0" indent="0">
              <a:buNone/>
            </a:pPr>
            <a:r>
              <a:rPr lang="en-US" dirty="0"/>
              <a:t>…with a form that encourages written feedback…</a:t>
            </a:r>
          </a:p>
          <a:p>
            <a:pPr marL="0" indent="0">
              <a:buNone/>
            </a:pPr>
            <a:r>
              <a:rPr lang="en-US" dirty="0"/>
              <a:t>…and captures a single overall score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C48079-5DBA-4F1C-8FB0-ED7383920D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381215"/>
            <a:ext cx="3568430" cy="447170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7B53367-9602-0562-8C07-7DE35BAFF8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0664" y="609600"/>
            <a:ext cx="2416836" cy="300746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54152E9-390C-94E7-9018-7C0E3DF727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20664" y="3617067"/>
            <a:ext cx="2405368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767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5796B-6BEA-DB76-B55D-21960B004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form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2E667-658E-9640-93DB-4D57238F9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Feedback</a:t>
            </a:r>
          </a:p>
          <a:p>
            <a:endParaRPr lang="en-US" dirty="0"/>
          </a:p>
          <a:p>
            <a:r>
              <a:rPr lang="en-US" dirty="0"/>
              <a:t>Performance focus areas</a:t>
            </a:r>
          </a:p>
          <a:p>
            <a:endParaRPr lang="en-US" dirty="0"/>
          </a:p>
          <a:p>
            <a:r>
              <a:rPr lang="en-US" dirty="0"/>
              <a:t>Difficulty</a:t>
            </a:r>
          </a:p>
          <a:p>
            <a:endParaRPr lang="en-US" dirty="0"/>
          </a:p>
          <a:p>
            <a:r>
              <a:rPr lang="en-US" dirty="0"/>
              <a:t>Overall score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384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72E0C-6AC5-7435-6072-F8EF128B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Feedback:  Crew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C815D0-4C2F-0AB9-4FDD-0C9C1C4DC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Summary of the crew’s performance</a:t>
            </a:r>
          </a:p>
          <a:p>
            <a:r>
              <a:rPr lang="en-US" sz="2800" dirty="0"/>
              <a:t>Text correlates to focus criteria and ratings/scores (more on that later!)</a:t>
            </a:r>
          </a:p>
          <a:p>
            <a:r>
              <a:rPr lang="en-US" sz="2800" dirty="0"/>
              <a:t>Helps both PIAA and the official (better insight than just a grid full of numbers!)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5C0070-4653-1C06-94CE-3B2E186D6B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3818515"/>
            <a:ext cx="8828988" cy="2588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751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1939F-F127-4712-8186-1D4EE134C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Feedback:  Each official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B2E35-8F3A-9491-6FBA-CEDB50B91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 3 areas of positive performance</a:t>
            </a:r>
          </a:p>
          <a:p>
            <a:r>
              <a:rPr lang="en-US" dirty="0"/>
              <a:t>Includes appropriate facts and specifics for better insight</a:t>
            </a:r>
          </a:p>
          <a:p>
            <a:r>
              <a:rPr lang="en-US" dirty="0"/>
              <a:t>Crucial to the official’s confidence</a:t>
            </a:r>
          </a:p>
          <a:p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7D7EC1C-808F-4541-E869-79B659D256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6992" y="3886200"/>
            <a:ext cx="8077200" cy="245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15171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60C79-6778-297E-8EBA-9D973C717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Feedback:  Each official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5F723-D33B-AB2D-4F7F-B572EE438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 3 areas where the official can improve</a:t>
            </a:r>
          </a:p>
          <a:p>
            <a:r>
              <a:rPr lang="en-US" dirty="0"/>
              <a:t>Includes appropriate facts and specifics for better insight</a:t>
            </a:r>
          </a:p>
          <a:p>
            <a:r>
              <a:rPr lang="en-US" dirty="0"/>
              <a:t>Crucial to the official’s continued development</a:t>
            </a:r>
          </a:p>
          <a:p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BDC22A7-1549-7F72-08D7-1DCF530C9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7761" y="3772789"/>
            <a:ext cx="8248650" cy="2551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35063042"/>
      </p:ext>
    </p:extLst>
  </p:cSld>
  <p:clrMapOvr>
    <a:masterClrMapping/>
  </p:clrMapOvr>
</p:sld>
</file>

<file path=ppt/theme/theme1.xml><?xml version="1.0" encoding="utf-8"?>
<a:theme xmlns:a="http://schemas.openxmlformats.org/drawingml/2006/main" name="CAI Standard Design Template Tracer2">
  <a:themeElements>
    <a:clrScheme name="CAI Standard Design Template Tracer2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CAI Standard Design Template Tracer2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1000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1000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I Standard Design Template Tracer2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I Standard Design Template Tracer2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I Standard Design Template Tracer2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Settings\welshj\Application Data\Microsoft\Templates\CAI Standard Design Template Tracer2.pot</Template>
  <TotalTime>5517</TotalTime>
  <Words>1412</Words>
  <Application>Microsoft Macintosh PowerPoint</Application>
  <PresentationFormat>Widescreen</PresentationFormat>
  <Paragraphs>206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Arial Black</vt:lpstr>
      <vt:lpstr>Times New Roman</vt:lpstr>
      <vt:lpstr>CAI Standard Design Template Tracer2</vt:lpstr>
      <vt:lpstr>Soccer Officials Evaluation Program</vt:lpstr>
      <vt:lpstr>Our goals for tonight</vt:lpstr>
      <vt:lpstr>Key concepts</vt:lpstr>
      <vt:lpstr>Evaluation protocol</vt:lpstr>
      <vt:lpstr>Evaluation form</vt:lpstr>
      <vt:lpstr>Evaluation form components</vt:lpstr>
      <vt:lpstr>Feedback:  Crew level</vt:lpstr>
      <vt:lpstr>Feedback:  Each official</vt:lpstr>
      <vt:lpstr>Feedback:  Each official</vt:lpstr>
      <vt:lpstr>Performance focus areas</vt:lpstr>
      <vt:lpstr>Focus area 1:   Personality, presence, and communication</vt:lpstr>
      <vt:lpstr>Focus area 2:   Game control and foul selection/recognition</vt:lpstr>
      <vt:lpstr>Focus area 3:   Offside</vt:lpstr>
      <vt:lpstr>Focus area 4:   Teamwork</vt:lpstr>
      <vt:lpstr>Focus area 5: Managing team areas/bench personnel</vt:lpstr>
      <vt:lpstr>Focus area 6:   Fitness, positioning, movement, and rotation</vt:lpstr>
      <vt:lpstr>Focus area 7:   Signals</vt:lpstr>
      <vt:lpstr>Focus area 8:   Points of emphasis</vt:lpstr>
      <vt:lpstr>Rating concepts</vt:lpstr>
      <vt:lpstr>Difficulty level concepts</vt:lpstr>
      <vt:lpstr>Overall score</vt:lpstr>
      <vt:lpstr>Overall score concepts</vt:lpstr>
      <vt:lpstr>Overall score concepts</vt:lpstr>
      <vt:lpstr>Overall score</vt:lpstr>
      <vt:lpstr>Overall score</vt:lpstr>
      <vt:lpstr>Overall score</vt:lpstr>
      <vt:lpstr>Overall score</vt:lpstr>
      <vt:lpstr>Overall score</vt:lpstr>
      <vt:lpstr>Overall score - recommendation</vt:lpstr>
      <vt:lpstr>Putting it all together</vt:lpstr>
      <vt:lpstr>Sample evaluations</vt:lpstr>
      <vt:lpstr>Summary</vt:lpstr>
      <vt:lpstr>Questions?</vt:lpstr>
    </vt:vector>
  </TitlesOfParts>
  <Company>NISOA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Double Dual System</dc:title>
  <dc:creator>Adam Smeltz</dc:creator>
  <cp:lastModifiedBy>Gil Zirkel</cp:lastModifiedBy>
  <cp:revision>253</cp:revision>
  <dcterms:created xsi:type="dcterms:W3CDTF">2002-07-31T11:54:22Z</dcterms:created>
  <dcterms:modified xsi:type="dcterms:W3CDTF">2023-10-22T00:17:40Z</dcterms:modified>
</cp:coreProperties>
</file>