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4660"/>
  </p:normalViewPr>
  <p:slideViewPr>
    <p:cSldViewPr snapToGrid="0">
      <p:cViewPr varScale="1">
        <p:scale>
          <a:sx n="113" d="100"/>
          <a:sy n="113" d="100"/>
        </p:scale>
        <p:origin x="5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9/19/23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9/19/23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9/19/23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9/19/23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9/19/23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9/19/23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9/19/23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9/19/23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4025" y="771525"/>
            <a:ext cx="9144000" cy="912244"/>
          </a:xfrm>
        </p:spPr>
        <p:txBody>
          <a:bodyPr>
            <a:normAutofit fontScale="90000"/>
          </a:bodyPr>
          <a:lstStyle/>
          <a:p>
            <a:r>
              <a:rPr lang="en-US" b="1" dirty="0">
                <a:ea typeface="Calibri Light"/>
                <a:cs typeface="Calibri Light"/>
              </a:rPr>
              <a:t>Sept 18th Chapter Mtg.</a:t>
            </a:r>
          </a:p>
        </p:txBody>
      </p:sp>
      <p:sp>
        <p:nvSpPr>
          <p:cNvPr id="3" name="Subtitle 2"/>
          <p:cNvSpPr>
            <a:spLocks noGrp="1"/>
          </p:cNvSpPr>
          <p:nvPr>
            <p:ph type="subTitle" idx="1"/>
          </p:nvPr>
        </p:nvSpPr>
        <p:spPr>
          <a:xfrm>
            <a:off x="1524000" y="2092416"/>
            <a:ext cx="9144000" cy="4315572"/>
          </a:xfrm>
        </p:spPr>
        <p:txBody>
          <a:bodyPr vert="horz" lIns="91440" tIns="45720" rIns="91440" bIns="45720" rtlCol="0" anchor="t">
            <a:normAutofit fontScale="92500" lnSpcReduction="10000"/>
          </a:bodyPr>
          <a:lstStyle/>
          <a:p>
            <a:r>
              <a:rPr lang="en-US" b="1" dirty="0">
                <a:ea typeface="Calibri"/>
                <a:cs typeface="Calibri"/>
              </a:rPr>
              <a:t>All referees </a:t>
            </a:r>
            <a:r>
              <a:rPr lang="en-US" dirty="0">
                <a:ea typeface="Calibri"/>
                <a:cs typeface="Calibri"/>
              </a:rPr>
              <a:t>must contact AD/Principal office to check on game details</a:t>
            </a:r>
          </a:p>
          <a:p>
            <a:r>
              <a:rPr lang="en-US" b="1" dirty="0">
                <a:ea typeface="Calibri"/>
                <a:cs typeface="Calibri"/>
              </a:rPr>
              <a:t>Arrive at least 30 min. Prior to game start time</a:t>
            </a:r>
            <a:endParaRPr lang="en-US" dirty="0">
              <a:ea typeface="Calibri"/>
              <a:cs typeface="Calibri"/>
            </a:endParaRPr>
          </a:p>
          <a:p>
            <a:r>
              <a:rPr lang="en-US" b="1" dirty="0">
                <a:ea typeface="Calibri"/>
                <a:cs typeface="Calibri"/>
              </a:rPr>
              <a:t>Inspect Field</a:t>
            </a:r>
            <a:endParaRPr lang="en-US" dirty="0">
              <a:ea typeface="Calibri"/>
              <a:cs typeface="Calibri"/>
            </a:endParaRPr>
          </a:p>
          <a:p>
            <a:r>
              <a:rPr lang="en-US" b="1" dirty="0">
                <a:ea typeface="Calibri"/>
                <a:cs typeface="Calibri"/>
              </a:rPr>
              <a:t>PRE-GAME w/Partner</a:t>
            </a:r>
          </a:p>
          <a:p>
            <a:r>
              <a:rPr lang="en-US" b="1" dirty="0">
                <a:ea typeface="Calibri"/>
                <a:cs typeface="Calibri"/>
              </a:rPr>
              <a:t>Cone off Substitution Area</a:t>
            </a:r>
          </a:p>
          <a:p>
            <a:r>
              <a:rPr lang="en-US" b="1" u="sng" dirty="0">
                <a:ea typeface="Calibri"/>
                <a:cs typeface="Calibri"/>
              </a:rPr>
              <a:t>Read</a:t>
            </a:r>
            <a:r>
              <a:rPr lang="en-US" dirty="0">
                <a:ea typeface="Calibri"/>
                <a:cs typeface="Calibri"/>
              </a:rPr>
              <a:t> Sportsmanship Message</a:t>
            </a:r>
          </a:p>
          <a:p>
            <a:r>
              <a:rPr lang="en-US" dirty="0">
                <a:ea typeface="Calibri"/>
                <a:cs typeface="Calibri"/>
              </a:rPr>
              <a:t>Remind Coaches &amp; Captains, players </a:t>
            </a:r>
            <a:r>
              <a:rPr lang="en-US" b="1" i="1" u="sng" dirty="0">
                <a:ea typeface="Calibri"/>
                <a:cs typeface="Calibri"/>
              </a:rPr>
              <a:t>exiting</a:t>
            </a:r>
            <a:r>
              <a:rPr lang="en-US" dirty="0">
                <a:ea typeface="Calibri"/>
                <a:cs typeface="Calibri"/>
              </a:rPr>
              <a:t> the field </a:t>
            </a:r>
            <a:r>
              <a:rPr lang="en-US" b="1" dirty="0">
                <a:ea typeface="Calibri"/>
                <a:cs typeface="Calibri"/>
              </a:rPr>
              <a:t>go directly to their team bench</a:t>
            </a:r>
          </a:p>
          <a:p>
            <a:r>
              <a:rPr lang="en-US" b="1" dirty="0">
                <a:ea typeface="Calibri"/>
                <a:cs typeface="Calibri"/>
              </a:rPr>
              <a:t>ALL subs MUST</a:t>
            </a:r>
            <a:r>
              <a:rPr lang="en-US" dirty="0">
                <a:ea typeface="Calibri"/>
                <a:cs typeface="Calibri"/>
              </a:rPr>
              <a:t> be </a:t>
            </a:r>
            <a:r>
              <a:rPr lang="en-US" b="1" u="sng" dirty="0">
                <a:ea typeface="Calibri"/>
                <a:cs typeface="Calibri"/>
              </a:rPr>
              <a:t>Beckoned onto the field</a:t>
            </a:r>
            <a:r>
              <a:rPr lang="en-US" dirty="0">
                <a:ea typeface="Calibri"/>
                <a:cs typeface="Calibri"/>
              </a:rPr>
              <a:t>, including for Injured player</a:t>
            </a:r>
          </a:p>
          <a:p>
            <a:r>
              <a:rPr lang="en-US" b="1" i="1" dirty="0">
                <a:ea typeface="Calibri"/>
                <a:cs typeface="Calibri"/>
              </a:rPr>
              <a:t>Water Break details on Chapter web site</a:t>
            </a:r>
          </a:p>
          <a:p>
            <a:r>
              <a:rPr lang="en-US" b="1" dirty="0">
                <a:ea typeface="Calibri"/>
                <a:cs typeface="Calibri"/>
              </a:rPr>
              <a:t>Do not restart play </a:t>
            </a:r>
            <a:r>
              <a:rPr lang="en-US" dirty="0">
                <a:ea typeface="Calibri"/>
                <a:cs typeface="Calibri"/>
              </a:rPr>
              <a:t>until you &amp; your partner are in proper position</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F850D-F49D-62B3-57F4-34D25F50DCFD}"/>
              </a:ext>
            </a:extLst>
          </p:cNvPr>
          <p:cNvSpPr>
            <a:spLocks noGrp="1"/>
          </p:cNvSpPr>
          <p:nvPr>
            <p:ph type="title"/>
          </p:nvPr>
        </p:nvSpPr>
        <p:spPr/>
        <p:txBody>
          <a:bodyPr/>
          <a:lstStyle/>
          <a:p>
            <a:pPr algn="ctr"/>
            <a:r>
              <a:rPr lang="en-US" b="1" dirty="0">
                <a:ea typeface="Calibri Light"/>
                <a:cs typeface="Calibri Light"/>
              </a:rPr>
              <a:t>Sept 18th Chapter Mtg.</a:t>
            </a:r>
            <a:endParaRPr lang="en-US" dirty="0"/>
          </a:p>
        </p:txBody>
      </p:sp>
      <p:sp>
        <p:nvSpPr>
          <p:cNvPr id="3" name="Content Placeholder 2">
            <a:extLst>
              <a:ext uri="{FF2B5EF4-FFF2-40B4-BE49-F238E27FC236}">
                <a16:creationId xmlns:a16="http://schemas.microsoft.com/office/drawing/2014/main" id="{4B193CA3-642A-9717-6FE1-842C39817FE3}"/>
              </a:ext>
            </a:extLst>
          </p:cNvPr>
          <p:cNvSpPr>
            <a:spLocks noGrp="1"/>
          </p:cNvSpPr>
          <p:nvPr>
            <p:ph idx="1"/>
          </p:nvPr>
        </p:nvSpPr>
        <p:spPr/>
        <p:txBody>
          <a:bodyPr>
            <a:normAutofit fontScale="92500"/>
          </a:bodyPr>
          <a:lstStyle/>
          <a:p>
            <a:pPr marL="0" indent="0">
              <a:buNone/>
            </a:pPr>
            <a:r>
              <a:rPr lang="en-US" b="1" dirty="0"/>
              <a:t>Cut Socks and Required Uniform for Players- 4.1.4 </a:t>
            </a:r>
            <a:r>
              <a:rPr lang="en-US" dirty="0"/>
              <a:t>– wearing socks that have been modified by cutting off the foot of the sock. </a:t>
            </a:r>
            <a:r>
              <a:rPr lang="en-US" b="1" dirty="0"/>
              <a:t>Legal</a:t>
            </a:r>
            <a:r>
              <a:rPr lang="en-US" dirty="0"/>
              <a:t>, Any visible material worn under the sock and above the ankle must be of a similar color to the predominant color of the sock.  </a:t>
            </a:r>
            <a:r>
              <a:rPr lang="en-US" b="1" dirty="0"/>
              <a:t>Caution Coach, player must correct uniform. </a:t>
            </a:r>
          </a:p>
          <a:p>
            <a:pPr marL="0" indent="0">
              <a:buNone/>
            </a:pPr>
            <a:endParaRPr lang="en-US" dirty="0"/>
          </a:p>
          <a:p>
            <a:pPr marL="0" indent="0">
              <a:buNone/>
            </a:pPr>
            <a:r>
              <a:rPr lang="en-US" b="1" dirty="0"/>
              <a:t>Substitution/Water Break- </a:t>
            </a:r>
            <a:r>
              <a:rPr lang="en-US" dirty="0"/>
              <a:t>during a water break, clock is stopped, substitution is allowed. </a:t>
            </a:r>
          </a:p>
          <a:p>
            <a:pPr marL="0" indent="0">
              <a:buNone/>
            </a:pPr>
            <a:endParaRPr lang="en-US" dirty="0"/>
          </a:p>
          <a:p>
            <a:pPr marL="0" indent="0">
              <a:buNone/>
            </a:pPr>
            <a:r>
              <a:rPr lang="en-US" dirty="0"/>
              <a:t>DQ/Disqualification Form &amp; Arbiter Report- Please use Misconduct Terminology when completing DQ PIAA Form and Arbiter Report.</a:t>
            </a:r>
          </a:p>
        </p:txBody>
      </p:sp>
    </p:spTree>
    <p:extLst>
      <p:ext uri="{BB962C8B-B14F-4D97-AF65-F5344CB8AC3E}">
        <p14:creationId xmlns:p14="http://schemas.microsoft.com/office/powerpoint/2010/main" val="3400574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65BD9-7173-ACB1-2A44-4B1D2C9B7B42}"/>
              </a:ext>
            </a:extLst>
          </p:cNvPr>
          <p:cNvSpPr>
            <a:spLocks noGrp="1"/>
          </p:cNvSpPr>
          <p:nvPr>
            <p:ph type="title"/>
          </p:nvPr>
        </p:nvSpPr>
        <p:spPr/>
        <p:txBody>
          <a:bodyPr/>
          <a:lstStyle/>
          <a:p>
            <a:pPr algn="ctr"/>
            <a:r>
              <a:rPr lang="en-US" b="1" dirty="0">
                <a:ea typeface="Calibri Light"/>
                <a:cs typeface="Calibri Light"/>
              </a:rPr>
              <a:t>Sept 18th Chapter Mtg.</a:t>
            </a:r>
            <a:endParaRPr lang="en-US" dirty="0"/>
          </a:p>
        </p:txBody>
      </p:sp>
      <p:sp>
        <p:nvSpPr>
          <p:cNvPr id="3" name="Content Placeholder 2">
            <a:extLst>
              <a:ext uri="{FF2B5EF4-FFF2-40B4-BE49-F238E27FC236}">
                <a16:creationId xmlns:a16="http://schemas.microsoft.com/office/drawing/2014/main" id="{E844BCD6-4A07-0800-51F9-8E7551074896}"/>
              </a:ext>
            </a:extLst>
          </p:cNvPr>
          <p:cNvSpPr>
            <a:spLocks noGrp="1"/>
          </p:cNvSpPr>
          <p:nvPr>
            <p:ph idx="1"/>
          </p:nvPr>
        </p:nvSpPr>
        <p:spPr/>
        <p:txBody>
          <a:bodyPr>
            <a:normAutofit fontScale="92500" lnSpcReduction="10000"/>
          </a:bodyPr>
          <a:lstStyle/>
          <a:p>
            <a:r>
              <a:rPr lang="en-US" dirty="0"/>
              <a:t>A. Mandatory Disqualification. One Game Suspension. Any Coach, team personnel and/or contestant who is disqualified from a Scrimmage, Interschool Practice, and/or Contest by a state high school association-recognized and/or registered official in that sport for unsportsmanlike conduct or flagrant misconduct </a:t>
            </a:r>
            <a:r>
              <a:rPr lang="en-US" b="1" dirty="0"/>
              <a:t>is disqualified from Coaching and/or participating for the </a:t>
            </a:r>
            <a:r>
              <a:rPr lang="en-US" b="1" u="sng" dirty="0"/>
              <a:t>remainder of the day </a:t>
            </a:r>
            <a:r>
              <a:rPr lang="en-US" b="1" dirty="0"/>
              <a:t>and </a:t>
            </a:r>
            <a:r>
              <a:rPr lang="en-US" b="1" u="sng" dirty="0"/>
              <a:t>in all Contests on</a:t>
            </a:r>
            <a:r>
              <a:rPr lang="en-US" u="sng" dirty="0"/>
              <a:t> </a:t>
            </a:r>
            <a:r>
              <a:rPr lang="en-US" b="1" u="sng" dirty="0"/>
              <a:t>the next Contest day of the same level (varsity, junior varsity, or otherwise) of competition from which the Coach and/or contestant was previously disqualified</a:t>
            </a:r>
            <a:r>
              <a:rPr lang="en-US" b="1" dirty="0"/>
              <a:t>.</a:t>
            </a:r>
            <a:r>
              <a:rPr lang="en-US" dirty="0"/>
              <a:t> For a Coach, participation in the next Contest includes any contact by the Coach with members of the Team, including other Coaches, between the time that the Team arrives at the Contest site and the conclusion of the last Contest of the day. The Principal must direct the Coach not to attend all of the Co</a:t>
            </a:r>
          </a:p>
        </p:txBody>
      </p:sp>
    </p:spTree>
    <p:extLst>
      <p:ext uri="{BB962C8B-B14F-4D97-AF65-F5344CB8AC3E}">
        <p14:creationId xmlns:p14="http://schemas.microsoft.com/office/powerpoint/2010/main" val="2125371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F2595-1CFC-B0D4-1A99-2118AADAB6AD}"/>
              </a:ext>
            </a:extLst>
          </p:cNvPr>
          <p:cNvSpPr>
            <a:spLocks noGrp="1"/>
          </p:cNvSpPr>
          <p:nvPr>
            <p:ph type="title"/>
          </p:nvPr>
        </p:nvSpPr>
        <p:spPr>
          <a:xfrm>
            <a:off x="838200" y="681037"/>
            <a:ext cx="10515600" cy="1009651"/>
          </a:xfrm>
        </p:spPr>
        <p:txBody>
          <a:bodyPr>
            <a:normAutofit fontScale="90000"/>
          </a:bodyPr>
          <a:lstStyle/>
          <a:p>
            <a:pPr algn="ctr"/>
            <a:r>
              <a:rPr lang="en-US" dirty="0"/>
              <a:t>Lightning, Thunder Disturbances Policy-</a:t>
            </a:r>
            <a:br>
              <a:rPr lang="en-US" dirty="0"/>
            </a:br>
            <a:endParaRPr lang="en-US" dirty="0"/>
          </a:p>
        </p:txBody>
      </p:sp>
      <p:sp>
        <p:nvSpPr>
          <p:cNvPr id="3" name="Content Placeholder 2">
            <a:extLst>
              <a:ext uri="{FF2B5EF4-FFF2-40B4-BE49-F238E27FC236}">
                <a16:creationId xmlns:a16="http://schemas.microsoft.com/office/drawing/2014/main" id="{DA443BD8-E961-2C51-0048-937CF66815E6}"/>
              </a:ext>
            </a:extLst>
          </p:cNvPr>
          <p:cNvSpPr>
            <a:spLocks noGrp="1"/>
          </p:cNvSpPr>
          <p:nvPr>
            <p:ph idx="1"/>
          </p:nvPr>
        </p:nvSpPr>
        <p:spPr/>
        <p:txBody>
          <a:bodyPr>
            <a:normAutofit fontScale="62500" lnSpcReduction="20000"/>
          </a:bodyPr>
          <a:lstStyle/>
          <a:p>
            <a:r>
              <a:rPr lang="en-US" dirty="0"/>
              <a:t>PROACTIVE PLANNING 1. Assign staff to monitor local weather conditions before and during practices and contests. 2. Develop an evacuation plan, including identification of appropriate nearby safer areas and determine the amount of time needed to get everyone to a designated safer area: a. A designated safer place is a substantial building with plumbing and wiring where people live or work, such as a school, gymnasium or library. An alternate safer place from the threat of lightning is a fully enclosed (not convertible or soft top) metal car or school bus. 3. Develop criteria for suspension and resumption of play: a. When thunder is heard or lightning is seen*, the leading edge of the thunderstorm is close enough to strike your location with lightning. Suspend play for at least 30 minutes and vacate the outdoor activity to the previously designated safer location immediately. b. 30-minute rule. Once play has been suspended, wait at least 30 minutes after the last thunder is heard or lightning is witnessed* prior to resuming play. c. Any subsequent thunder or lightning* after the beginning of the 30-minute count will reset the clock and another 30-minute count should begin. d. When independently validated lightning-detection devices or mobile phone apps are available, this technology could be used to assist in making a decision to suspend play if a lightning strike is noted to be within 10 miles of the event location. However, you should never depend on the reliability of these devices and, thus, hearing thunder or seeing lightning* should always take precedence over information from a mobile app or lightning-detection device. *– At night, under certain atmospheric conditions, lightning flashes may be seen from distant storms. In these cases, it may be safe to continue an event. If no thunder can be heard and the flashes are low on the horizon, the storm may not pose a threat. Independently verified lightning detection information would help eliminate any uncertainty. 4. Review the lightning safety policy annually with all administrators, coaches and game personnel and train all personnel. 5. Inform student-athletes and their parents of the lightning policy at start of the season</a:t>
            </a:r>
          </a:p>
        </p:txBody>
      </p:sp>
    </p:spTree>
    <p:extLst>
      <p:ext uri="{BB962C8B-B14F-4D97-AF65-F5344CB8AC3E}">
        <p14:creationId xmlns:p14="http://schemas.microsoft.com/office/powerpoint/2010/main" val="3734300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AABA4-0FD8-2EC3-99EC-699ECFEF3245}"/>
              </a:ext>
            </a:extLst>
          </p:cNvPr>
          <p:cNvSpPr>
            <a:spLocks noGrp="1"/>
          </p:cNvSpPr>
          <p:nvPr>
            <p:ph type="title"/>
          </p:nvPr>
        </p:nvSpPr>
        <p:spPr/>
        <p:txBody>
          <a:bodyPr/>
          <a:lstStyle/>
          <a:p>
            <a:pPr algn="ctr"/>
            <a:r>
              <a:rPr lang="en-US" dirty="0"/>
              <a:t>Lightning, Thunder Disturbances Policy-</a:t>
            </a:r>
          </a:p>
        </p:txBody>
      </p:sp>
      <p:sp>
        <p:nvSpPr>
          <p:cNvPr id="3" name="Content Placeholder 2">
            <a:extLst>
              <a:ext uri="{FF2B5EF4-FFF2-40B4-BE49-F238E27FC236}">
                <a16:creationId xmlns:a16="http://schemas.microsoft.com/office/drawing/2014/main" id="{61FBA08E-A408-BD26-6362-CECD6776726B}"/>
              </a:ext>
            </a:extLst>
          </p:cNvPr>
          <p:cNvSpPr>
            <a:spLocks noGrp="1"/>
          </p:cNvSpPr>
          <p:nvPr>
            <p:ph idx="1"/>
          </p:nvPr>
        </p:nvSpPr>
        <p:spPr/>
        <p:txBody>
          <a:bodyPr/>
          <a:lstStyle/>
          <a:p>
            <a:r>
              <a:rPr lang="en-US" dirty="0"/>
              <a:t>Check weather before leaving for the game.</a:t>
            </a:r>
          </a:p>
          <a:p>
            <a:r>
              <a:rPr lang="en-US" dirty="0"/>
              <a:t>Check weather with District Administrator, </a:t>
            </a:r>
            <a:r>
              <a:rPr lang="en-US" b="1" dirty="0"/>
              <a:t>on site</a:t>
            </a:r>
            <a:r>
              <a:rPr lang="en-US" dirty="0"/>
              <a:t>, before the game and have a plan for all so if you have a situation that needs to clear the field everyone knows what to do and where to go. </a:t>
            </a:r>
            <a:r>
              <a:rPr lang="en-US" b="1" u="sng" dirty="0"/>
              <a:t>Safety First!</a:t>
            </a:r>
          </a:p>
          <a:p>
            <a:r>
              <a:rPr lang="en-US" dirty="0"/>
              <a:t>Who is keeping tabs on the 30min rule?</a:t>
            </a:r>
          </a:p>
          <a:p>
            <a:r>
              <a:rPr lang="en-US" dirty="0"/>
              <a:t>Who will give the all clear?</a:t>
            </a:r>
          </a:p>
          <a:p>
            <a:endParaRPr lang="en-US" dirty="0"/>
          </a:p>
        </p:txBody>
      </p:sp>
    </p:spTree>
    <p:extLst>
      <p:ext uri="{BB962C8B-B14F-4D97-AF65-F5344CB8AC3E}">
        <p14:creationId xmlns:p14="http://schemas.microsoft.com/office/powerpoint/2010/main" val="2706602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877A8-62D9-241E-2852-381DC21BB5D2}"/>
              </a:ext>
            </a:extLst>
          </p:cNvPr>
          <p:cNvSpPr>
            <a:spLocks noGrp="1"/>
          </p:cNvSpPr>
          <p:nvPr>
            <p:ph type="title"/>
          </p:nvPr>
        </p:nvSpPr>
        <p:spPr/>
        <p:txBody>
          <a:bodyPr/>
          <a:lstStyle/>
          <a:p>
            <a:pPr algn="ctr"/>
            <a:r>
              <a:rPr lang="en-US" b="1" dirty="0">
                <a:ea typeface="Calibri Light"/>
                <a:cs typeface="Calibri Light"/>
              </a:rPr>
              <a:t>Sept 18th Chapter Mtg.</a:t>
            </a:r>
            <a:endParaRPr lang="en-US" dirty="0"/>
          </a:p>
        </p:txBody>
      </p:sp>
      <p:sp>
        <p:nvSpPr>
          <p:cNvPr id="3" name="Content Placeholder 2">
            <a:extLst>
              <a:ext uri="{FF2B5EF4-FFF2-40B4-BE49-F238E27FC236}">
                <a16:creationId xmlns:a16="http://schemas.microsoft.com/office/drawing/2014/main" id="{3B77FB59-403A-2DFE-6210-0ECBD5393EC1}"/>
              </a:ext>
            </a:extLst>
          </p:cNvPr>
          <p:cNvSpPr>
            <a:spLocks noGrp="1"/>
          </p:cNvSpPr>
          <p:nvPr>
            <p:ph idx="1"/>
          </p:nvPr>
        </p:nvSpPr>
        <p:spPr/>
        <p:txBody>
          <a:bodyPr/>
          <a:lstStyle/>
          <a:p>
            <a:r>
              <a:rPr lang="en-US" dirty="0"/>
              <a:t>Cooler weather is coming, just a reminder that referees are required by PIAA rule to dress alike. </a:t>
            </a:r>
          </a:p>
          <a:p>
            <a:r>
              <a:rPr lang="en-US" dirty="0"/>
              <a:t>If you decide to wear long sleeve, </a:t>
            </a:r>
            <a:r>
              <a:rPr lang="en-US" u="sng" dirty="0"/>
              <a:t>Both referees must dress alike. </a:t>
            </a:r>
            <a:r>
              <a:rPr lang="en-US" dirty="0"/>
              <a:t>Wearing a long </a:t>
            </a:r>
            <a:r>
              <a:rPr lang="en-US"/>
              <a:t>sleeve shirt under </a:t>
            </a:r>
            <a:r>
              <a:rPr lang="en-US" dirty="0"/>
              <a:t>the short sleeve referee shirt is Not acceptable.</a:t>
            </a:r>
          </a:p>
        </p:txBody>
      </p:sp>
    </p:spTree>
    <p:extLst>
      <p:ext uri="{BB962C8B-B14F-4D97-AF65-F5344CB8AC3E}">
        <p14:creationId xmlns:p14="http://schemas.microsoft.com/office/powerpoint/2010/main" val="4246254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C838F-56BF-3C4C-F85C-F4C738729381}"/>
              </a:ext>
            </a:extLst>
          </p:cNvPr>
          <p:cNvSpPr>
            <a:spLocks noGrp="1"/>
          </p:cNvSpPr>
          <p:nvPr>
            <p:ph type="title"/>
          </p:nvPr>
        </p:nvSpPr>
        <p:spPr/>
        <p:txBody>
          <a:bodyPr/>
          <a:lstStyle/>
          <a:p>
            <a:pPr algn="ctr"/>
            <a:r>
              <a:rPr lang="en-US" b="1" dirty="0">
                <a:ea typeface="Calibri Light"/>
                <a:cs typeface="Calibri Light"/>
              </a:rPr>
              <a:t>Sept 18th Chapter Mtg.</a:t>
            </a:r>
            <a:endParaRPr lang="en-US" dirty="0"/>
          </a:p>
        </p:txBody>
      </p:sp>
      <p:sp>
        <p:nvSpPr>
          <p:cNvPr id="3" name="Content Placeholder 2">
            <a:extLst>
              <a:ext uri="{FF2B5EF4-FFF2-40B4-BE49-F238E27FC236}">
                <a16:creationId xmlns:a16="http://schemas.microsoft.com/office/drawing/2014/main" id="{1B22B5DE-28DA-4B52-67CD-E70DA6FBC0CB}"/>
              </a:ext>
            </a:extLst>
          </p:cNvPr>
          <p:cNvSpPr>
            <a:spLocks noGrp="1"/>
          </p:cNvSpPr>
          <p:nvPr>
            <p:ph idx="1"/>
          </p:nvPr>
        </p:nvSpPr>
        <p:spPr/>
        <p:txBody>
          <a:bodyPr/>
          <a:lstStyle/>
          <a:p>
            <a:r>
              <a:rPr lang="en-US" dirty="0"/>
              <a:t>We are a certified PIAA Official ! </a:t>
            </a:r>
          </a:p>
          <a:p>
            <a:r>
              <a:rPr lang="en-US" dirty="0"/>
              <a:t>We are required to perform your duties as described in the NFHS Rule Book along with all PIAA adoptions and modifications. Please re-visit your job description before your next game.  </a:t>
            </a:r>
          </a:p>
          <a:p>
            <a:r>
              <a:rPr lang="en-US" dirty="0"/>
              <a:t>We have or will be working with Referees from other Chapters, talk to each other, support each other, you are a </a:t>
            </a:r>
            <a:r>
              <a:rPr lang="en-US" b="1" i="1" u="sng" dirty="0"/>
              <a:t>TEAM </a:t>
            </a:r>
          </a:p>
          <a:p>
            <a:r>
              <a:rPr lang="en-US" i="1" dirty="0"/>
              <a:t>“the </a:t>
            </a:r>
            <a:r>
              <a:rPr lang="en-US" b="1" i="1" u="sng" dirty="0"/>
              <a:t>TEAM </a:t>
            </a:r>
            <a:r>
              <a:rPr lang="en-US" i="1" dirty="0"/>
              <a:t>is only as strong as the weakest link” </a:t>
            </a:r>
            <a:r>
              <a:rPr lang="en-US" dirty="0"/>
              <a:t>don’t be the weak link.</a:t>
            </a:r>
          </a:p>
          <a:p>
            <a:pPr marL="0" indent="0">
              <a:buNone/>
            </a:pPr>
            <a:endParaRPr lang="en-US" dirty="0"/>
          </a:p>
        </p:txBody>
      </p:sp>
    </p:spTree>
    <p:extLst>
      <p:ext uri="{BB962C8B-B14F-4D97-AF65-F5344CB8AC3E}">
        <p14:creationId xmlns:p14="http://schemas.microsoft.com/office/powerpoint/2010/main" val="3525086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TotalTime>
  <Words>977</Words>
  <Application>Microsoft Macintosh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Sept 18th Chapter Mtg.</vt:lpstr>
      <vt:lpstr>Sept 18th Chapter Mtg.</vt:lpstr>
      <vt:lpstr>Sept 18th Chapter Mtg.</vt:lpstr>
      <vt:lpstr>Lightning, Thunder Disturbances Policy- </vt:lpstr>
      <vt:lpstr>Lightning, Thunder Disturbances Policy-</vt:lpstr>
      <vt:lpstr>Sept 18th Chapter Mtg.</vt:lpstr>
      <vt:lpstr>Sept 18th Chapter Mtg.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Gil Zirkel</cp:lastModifiedBy>
  <cp:revision>81</cp:revision>
  <dcterms:created xsi:type="dcterms:W3CDTF">2023-08-26T14:10:57Z</dcterms:created>
  <dcterms:modified xsi:type="dcterms:W3CDTF">2023-09-19T23:38:14Z</dcterms:modified>
</cp:coreProperties>
</file>