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2" r:id="rId9"/>
    <p:sldId id="262" r:id="rId10"/>
    <p:sldId id="271" r:id="rId11"/>
    <p:sldId id="263" r:id="rId12"/>
    <p:sldId id="264" r:id="rId13"/>
    <p:sldId id="269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2"/>
  </p:normalViewPr>
  <p:slideViewPr>
    <p:cSldViewPr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B03E655-D697-29F6-5135-DF18A1C65CD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99D93F7-F283-3BBA-A01C-A11543BF1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A4AC301-5172-83BD-5022-B87C1D2389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0BBEC8-5829-F149-9FE4-6F9C394134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55028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18C84-9684-FC90-705F-D309F0BF97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025935-E2F7-CA54-49AB-3134377459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7CEB0-C262-4C89-9EAD-14A63F362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383CC-23D7-DB46-9DCE-48F4013DA0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47101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A3F5FC5-9FEB-BC5C-C15F-0DAC287469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7BD6E4-340F-7763-7005-F789666081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F50311-0B61-815A-9DC0-2A168BA7AF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572C8-CF50-624A-9C58-E2BCDC055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5592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37E0C4-80FF-C106-B961-9851D3C41D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6D3D3D-38AC-2A37-7678-23EB988ABE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196D777-43AC-0F3C-3ED5-B9F8DE9716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CB37CF-6E04-CB4A-B39B-EC0B1FD844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180668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69E49D4-AB78-66E4-9C20-1A245BEBD1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1F440F-E509-0452-2FD2-13DA5DCDD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AFFB43-530C-42FE-ED25-1B3FC3B6B4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FAE156-6B01-9C45-97FD-5526A93F6E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59289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A7531A-089C-5AD2-0D46-7AF09C4AF4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5A7FA6-6BD7-E183-35BF-4AEAE63C09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9200F7-DB2B-F474-5E0B-C66C0AB370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511EB-97B8-264E-BA74-0393139D98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31192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9C8622-03F7-C2A6-1E2D-1AEC76A8A3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3F9B1CE-22B8-BE36-CF9D-9AABBC2E59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E8F896F-1D6B-2495-F31F-90B0512780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7412DD-AD3D-9E46-85EC-9916F1CB1E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373141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A40C48E-25BD-C0A6-9ECD-787320BCE4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591D4E9-434F-4B28-A6EF-5C6EF97C7C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7FFC453-DBDF-A181-8CF5-A85AC58339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0D93D-8007-AF49-8700-E32C2D5091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707118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448E446-0B32-ECBA-C895-86D644947C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F2C54CF-2FE2-D425-3696-27EC569C70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2D95BC-857C-0934-DB9A-0B8A1F0967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61FA9-02FF-594C-97AF-F9AF8F621E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88892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C2D4AF-E51A-CC4C-C5E4-AAA81F52E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838DF4-B1C5-8825-9664-27DD1BC863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6D98A6-3931-51A1-6EFA-A6BA794294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AA4605-C963-3F4F-BE80-88A91005C1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769155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951329-486C-6545-3A98-99CA684DFD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AE0870-1A83-3353-DD30-78772B0421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789E0A-C5B1-2FA1-2F85-DACB323491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8C444-878F-7248-98E3-38F8763813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61985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E557628E-F4FC-AF3F-C03F-1C20E828B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85169089-9B20-72F6-6955-9C6B810FD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4996" name="Rectangle 4">
            <a:extLst>
              <a:ext uri="{FF2B5EF4-FFF2-40B4-BE49-F238E27FC236}">
                <a16:creationId xmlns:a16="http://schemas.microsoft.com/office/drawing/2014/main" id="{CBE6B575-5F09-2A69-4A4F-27D82FFEEEC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7" name="Rectangle 5">
            <a:extLst>
              <a:ext uri="{FF2B5EF4-FFF2-40B4-BE49-F238E27FC236}">
                <a16:creationId xmlns:a16="http://schemas.microsoft.com/office/drawing/2014/main" id="{AA7C45AF-72A5-163E-805F-8821713463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8" name="Rectangle 6">
            <a:extLst>
              <a:ext uri="{FF2B5EF4-FFF2-40B4-BE49-F238E27FC236}">
                <a16:creationId xmlns:a16="http://schemas.microsoft.com/office/drawing/2014/main" id="{C4B9FF28-2741-951C-D861-129DBF8724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4AF92153-64D8-3140-BE7D-5ECE7ADFCF2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7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9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4995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9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4995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9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4995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9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4995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49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8499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BEEF4CB9-352D-F7DE-DBE8-BCD1C66854E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685800"/>
            <a:ext cx="9144000" cy="2819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u="sng" dirty="0"/>
              <a:t>DOUBLE-DUAL SYSTEM ( DDS): </a:t>
            </a:r>
            <a:r>
              <a:rPr lang="en-US" u="sng" dirty="0"/>
              <a:t>(A 3 referee , 3 whistle officiating system)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42B8091-15B6-EA6E-3624-911407A3619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FOR PIAA  REGULAR SEASON </a:t>
            </a:r>
          </a:p>
          <a:p>
            <a:pPr eaLnBrk="1" hangingPunct="1">
              <a:defRPr/>
            </a:pPr>
            <a:r>
              <a:rPr lang="en-US" dirty="0"/>
              <a:t>&amp; </a:t>
            </a:r>
          </a:p>
          <a:p>
            <a:pPr eaLnBrk="1" hangingPunct="1">
              <a:defRPr/>
            </a:pPr>
            <a:r>
              <a:rPr lang="en-US" dirty="0"/>
              <a:t>PLAYOFF GAMES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>
            <a:extLst>
              <a:ext uri="{FF2B5EF4-FFF2-40B4-BE49-F238E27FC236}">
                <a16:creationId xmlns:a16="http://schemas.microsoft.com/office/drawing/2014/main" id="{80364F25-6DC4-749F-87AD-C6F4DADF0536}"/>
              </a:ext>
            </a:extLst>
          </p:cNvPr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457200"/>
            <a:ext cx="8001000" cy="640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Oval 7">
            <a:extLst>
              <a:ext uri="{FF2B5EF4-FFF2-40B4-BE49-F238E27FC236}">
                <a16:creationId xmlns:a16="http://schemas.microsoft.com/office/drawing/2014/main" id="{D6B5C95D-7B18-19D3-0081-C2D75CB91FA0}"/>
              </a:ext>
            </a:extLst>
          </p:cNvPr>
          <p:cNvSpPr>
            <a:spLocks noChangeArrowheads="1"/>
          </p:cNvSpPr>
          <p:nvPr/>
        </p:nvSpPr>
        <p:spPr bwMode="auto">
          <a:xfrm rot="-1983836">
            <a:off x="1752600" y="2819400"/>
            <a:ext cx="6215063" cy="1884363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20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3200">
                <a:solidFill>
                  <a:srgbClr val="FF0000"/>
                </a:solidFill>
              </a:rPr>
              <a:t>CENTER REFEREE</a:t>
            </a:r>
          </a:p>
        </p:txBody>
      </p:sp>
      <p:sp>
        <p:nvSpPr>
          <p:cNvPr id="12292" name="Oval 8">
            <a:extLst>
              <a:ext uri="{FF2B5EF4-FFF2-40B4-BE49-F238E27FC236}">
                <a16:creationId xmlns:a16="http://schemas.microsoft.com/office/drawing/2014/main" id="{3DA8C5AD-D6C7-8755-D3A3-DE4958FD0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648200"/>
            <a:ext cx="3886200" cy="1447800"/>
          </a:xfrm>
          <a:prstGeom prst="ellipse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         SIDE REFEREE</a:t>
            </a:r>
          </a:p>
        </p:txBody>
      </p:sp>
      <p:sp>
        <p:nvSpPr>
          <p:cNvPr id="12293" name="Line 9">
            <a:extLst>
              <a:ext uri="{FF2B5EF4-FFF2-40B4-BE49-F238E27FC236}">
                <a16:creationId xmlns:a16="http://schemas.microsoft.com/office/drawing/2014/main" id="{3AA58999-AC00-B0A0-11F1-90BE044FD4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71600" y="6248400"/>
            <a:ext cx="7086600" cy="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Oval 10">
            <a:extLst>
              <a:ext uri="{FF2B5EF4-FFF2-40B4-BE49-F238E27FC236}">
                <a16:creationId xmlns:a16="http://schemas.microsoft.com/office/drawing/2014/main" id="{8C05A963-AE4D-42FC-FEA4-72587F327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4100" y="5451475"/>
            <a:ext cx="304800" cy="304800"/>
          </a:xfrm>
          <a:prstGeom prst="ellipse">
            <a:avLst/>
          </a:pr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5" name="Oval 11">
            <a:extLst>
              <a:ext uri="{FF2B5EF4-FFF2-40B4-BE49-F238E27FC236}">
                <a16:creationId xmlns:a16="http://schemas.microsoft.com/office/drawing/2014/main" id="{067F9ACB-BD78-4D57-197D-733C9B1F1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419600"/>
            <a:ext cx="3048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6" name="Line 12">
            <a:extLst>
              <a:ext uri="{FF2B5EF4-FFF2-40B4-BE49-F238E27FC236}">
                <a16:creationId xmlns:a16="http://schemas.microsoft.com/office/drawing/2014/main" id="{ECFB7E3E-695A-6A3F-1F3E-E4969002EF1F}"/>
              </a:ext>
            </a:extLst>
          </p:cNvPr>
          <p:cNvSpPr>
            <a:spLocks noChangeShapeType="1"/>
          </p:cNvSpPr>
          <p:nvPr/>
        </p:nvSpPr>
        <p:spPr bwMode="auto">
          <a:xfrm>
            <a:off x="8458200" y="1600200"/>
            <a:ext cx="0" cy="4724400"/>
          </a:xfrm>
          <a:prstGeom prst="line">
            <a:avLst/>
          </a:prstGeom>
          <a:noFill/>
          <a:ln w="9525">
            <a:solidFill>
              <a:srgbClr val="3366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Oval 13">
            <a:extLst>
              <a:ext uri="{FF2B5EF4-FFF2-40B4-BE49-F238E27FC236}">
                <a16:creationId xmlns:a16="http://schemas.microsoft.com/office/drawing/2014/main" id="{2E49E3D5-512C-CC0A-626E-79239BD20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2514600"/>
            <a:ext cx="304800" cy="304800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8" name="Oval 14">
            <a:extLst>
              <a:ext uri="{FF2B5EF4-FFF2-40B4-BE49-F238E27FC236}">
                <a16:creationId xmlns:a16="http://schemas.microsoft.com/office/drawing/2014/main" id="{38C90FD3-AF90-6EFC-EDD3-E15A321B9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6324600"/>
            <a:ext cx="304800" cy="304800"/>
          </a:xfrm>
          <a:prstGeom prst="ellipse">
            <a:avLst/>
          </a:pr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9" name="Oval 15">
            <a:extLst>
              <a:ext uri="{FF2B5EF4-FFF2-40B4-BE49-F238E27FC236}">
                <a16:creationId xmlns:a16="http://schemas.microsoft.com/office/drawing/2014/main" id="{D02B3292-DBA5-CF2C-964A-13D4B82E8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295400"/>
            <a:ext cx="3810000" cy="1447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solidFill>
                <a:srgbClr val="00B0F0"/>
              </a:solidFill>
            </a:endParaRPr>
          </a:p>
          <a:p>
            <a:pPr eaLnBrk="1" hangingPunct="1"/>
            <a:r>
              <a:rPr lang="en-US" altLang="en-US">
                <a:solidFill>
                  <a:srgbClr val="00B0F0"/>
                </a:solidFill>
              </a:rPr>
              <a:t>     SIDE REFEREE </a:t>
            </a:r>
          </a:p>
        </p:txBody>
      </p:sp>
      <p:sp>
        <p:nvSpPr>
          <p:cNvPr id="12300" name="Oval 16">
            <a:extLst>
              <a:ext uri="{FF2B5EF4-FFF2-40B4-BE49-F238E27FC236}">
                <a16:creationId xmlns:a16="http://schemas.microsoft.com/office/drawing/2014/main" id="{A5276C48-C291-C1E9-01F9-D89FD385A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438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1" name="Oval 17">
            <a:extLst>
              <a:ext uri="{FF2B5EF4-FFF2-40B4-BE49-F238E27FC236}">
                <a16:creationId xmlns:a16="http://schemas.microsoft.com/office/drawing/2014/main" id="{B49A0D59-070F-6690-9C74-F1EF7EB36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9144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2" name="Oval 18">
            <a:extLst>
              <a:ext uri="{FF2B5EF4-FFF2-40B4-BE49-F238E27FC236}">
                <a16:creationId xmlns:a16="http://schemas.microsoft.com/office/drawing/2014/main" id="{EC3BAF4C-94FE-A0E2-BBD0-155AA1BD5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828800"/>
            <a:ext cx="304800" cy="3048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3" name="Oval 19">
            <a:extLst>
              <a:ext uri="{FF2B5EF4-FFF2-40B4-BE49-F238E27FC236}">
                <a16:creationId xmlns:a16="http://schemas.microsoft.com/office/drawing/2014/main" id="{9A3B9455-4A66-9F8C-7C08-A18655B93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572000"/>
            <a:ext cx="304800" cy="304800"/>
          </a:xfrm>
          <a:prstGeom prst="ellipse">
            <a:avLst/>
          </a:prstGeom>
          <a:solidFill>
            <a:srgbClr val="00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304" name="Line 20">
            <a:extLst>
              <a:ext uri="{FF2B5EF4-FFF2-40B4-BE49-F238E27FC236}">
                <a16:creationId xmlns:a16="http://schemas.microsoft.com/office/drawing/2014/main" id="{8D4B61F5-741A-DF1C-3B65-52B0752D858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1447800"/>
            <a:ext cx="0" cy="4495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21">
            <a:extLst>
              <a:ext uri="{FF2B5EF4-FFF2-40B4-BE49-F238E27FC236}">
                <a16:creationId xmlns:a16="http://schemas.microsoft.com/office/drawing/2014/main" id="{009E5708-316F-335C-CA00-90478C2EBA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447800"/>
            <a:ext cx="6781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22">
            <a:extLst>
              <a:ext uri="{FF2B5EF4-FFF2-40B4-BE49-F238E27FC236}">
                <a16:creationId xmlns:a16="http://schemas.microsoft.com/office/drawing/2014/main" id="{CE9729F0-D9D9-6364-1CEC-10572EB503C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24000" y="1752600"/>
            <a:ext cx="6553200" cy="41148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TextBox 1">
            <a:extLst>
              <a:ext uri="{FF2B5EF4-FFF2-40B4-BE49-F238E27FC236}">
                <a16:creationId xmlns:a16="http://schemas.microsoft.com/office/drawing/2014/main" id="{AD92C9E8-882A-ACD3-78E9-E9DE296E2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5663" y="666750"/>
            <a:ext cx="4205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lvl="4" eaLnBrk="1" hangingPunct="1"/>
            <a:r>
              <a:rPr lang="en-US" altLang="en-US" sz="2000">
                <a:solidFill>
                  <a:srgbClr val="FF0000"/>
                </a:solidFill>
              </a:rPr>
              <a:t>COVERAGE AREAS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87FBC31A-BB95-079F-EA0E-73C41C0DB8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3058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Coverage Areas</a:t>
            </a:r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A4A5E828-0044-F06B-D342-4B55F9D23140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1524000"/>
            <a:ext cx="8915400" cy="4953000"/>
          </a:xfrm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>
            <a:extLst>
              <a:ext uri="{FF2B5EF4-FFF2-40B4-BE49-F238E27FC236}">
                <a16:creationId xmlns:a16="http://schemas.microsoft.com/office/drawing/2014/main" id="{B96C42BD-2C3E-439B-6A4E-43DC956A2BC6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304800"/>
            <a:ext cx="8229600" cy="6324600"/>
          </a:xfrm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>
            <a:extLst>
              <a:ext uri="{FF2B5EF4-FFF2-40B4-BE49-F238E27FC236}">
                <a16:creationId xmlns:a16="http://schemas.microsoft.com/office/drawing/2014/main" id="{F13A16A9-442E-2445-2D5F-EB0BC53469AC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304800"/>
            <a:ext cx="8229600" cy="6096000"/>
          </a:xfrm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>
            <a:extLst>
              <a:ext uri="{FF2B5EF4-FFF2-40B4-BE49-F238E27FC236}">
                <a16:creationId xmlns:a16="http://schemas.microsoft.com/office/drawing/2014/main" id="{77AF3122-898F-1570-1D81-86DBCD04C935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228600"/>
            <a:ext cx="8229600" cy="6324600"/>
          </a:xfrm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>
            <a:extLst>
              <a:ext uri="{FF2B5EF4-FFF2-40B4-BE49-F238E27FC236}">
                <a16:creationId xmlns:a16="http://schemas.microsoft.com/office/drawing/2014/main" id="{CC8C05ED-6867-3F2C-C840-5B3247C90269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304800"/>
            <a:ext cx="8229600" cy="6172200"/>
          </a:xfrm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3">
            <a:extLst>
              <a:ext uri="{FF2B5EF4-FFF2-40B4-BE49-F238E27FC236}">
                <a16:creationId xmlns:a16="http://schemas.microsoft.com/office/drawing/2014/main" id="{1D1F54D9-5075-3233-84C5-8A2F3B5C1CC6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304800"/>
            <a:ext cx="8229600" cy="6248400"/>
          </a:xfrm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>
            <a:extLst>
              <a:ext uri="{FF2B5EF4-FFF2-40B4-BE49-F238E27FC236}">
                <a16:creationId xmlns:a16="http://schemas.microsoft.com/office/drawing/2014/main" id="{59C830FF-EDE6-0CE0-B681-103E18DFFA38}"/>
              </a:ext>
            </a:extLst>
          </p:cNvPr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304800"/>
            <a:ext cx="8229600" cy="6172200"/>
          </a:xfrm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79471DFC-68C9-5545-2302-38CE6B5123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Principle: 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220FE86B-72B2-1846-82ED-531BAD23A8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n-US" dirty="0"/>
              <a:t>Three qualified referees work together as a team to manage the game </a:t>
            </a:r>
          </a:p>
          <a:p>
            <a:pPr marL="609600" indent="-609600" eaLnBrk="1" hangingPunct="1">
              <a:defRPr/>
            </a:pPr>
            <a:r>
              <a:rPr lang="en-US" dirty="0"/>
              <a:t>All three function on the field:</a:t>
            </a:r>
          </a:p>
          <a:p>
            <a:pPr marL="990600" lvl="1" indent="-533400" eaLnBrk="1" hangingPunct="1">
              <a:defRPr/>
            </a:pPr>
            <a:r>
              <a:rPr lang="en-US" dirty="0"/>
              <a:t>Can move on and off the field, as needed</a:t>
            </a:r>
          </a:p>
          <a:p>
            <a:pPr marL="990600" lvl="1" indent="-533400" eaLnBrk="1" hangingPunct="1">
              <a:defRPr/>
            </a:pPr>
            <a:r>
              <a:rPr lang="en-US" dirty="0"/>
              <a:t>Stay close to play and players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1669F21D-7ED1-F997-CD5B-BCDD8EA1CA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Principle (cont.)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4692F26-1109-0703-1490-EE78C033CD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defRPr/>
            </a:pPr>
            <a:r>
              <a:rPr lang="en-US" dirty="0"/>
              <a:t>Equally share in control:</a:t>
            </a:r>
          </a:p>
          <a:p>
            <a:pPr marL="990600" lvl="1" indent="-533400" eaLnBrk="1" hangingPunct="1">
              <a:defRPr/>
            </a:pPr>
            <a:r>
              <a:rPr lang="en-US" dirty="0"/>
              <a:t>A decision by any one is valid</a:t>
            </a:r>
          </a:p>
          <a:p>
            <a:pPr marL="990600" lvl="1" indent="-533400" eaLnBrk="1" hangingPunct="1">
              <a:defRPr/>
            </a:pPr>
            <a:r>
              <a:rPr lang="en-US" dirty="0"/>
              <a:t>All record misconduct to assure completeness</a:t>
            </a:r>
          </a:p>
          <a:p>
            <a:pPr marL="990600" lvl="1" indent="-533400" eaLnBrk="1" hangingPunct="1">
              <a:buFont typeface="Wingdings" pitchFamily="2" charset="2"/>
              <a:buNone/>
              <a:defRPr/>
            </a:pPr>
            <a:r>
              <a:rPr lang="en-US" sz="3200" dirty="0"/>
              <a:t> Concentrate attention in specific areas:</a:t>
            </a:r>
          </a:p>
          <a:p>
            <a:pPr marL="1371600" lvl="2" indent="-457200" eaLnBrk="1" hangingPunct="1">
              <a:defRPr/>
            </a:pPr>
            <a:r>
              <a:rPr lang="en-US" sz="2800" dirty="0"/>
              <a:t>Where patterns make observation most effective</a:t>
            </a:r>
          </a:p>
          <a:p>
            <a:pPr marL="1371600" lvl="2" indent="-457200" eaLnBrk="1" hangingPunct="1">
              <a:defRPr/>
            </a:pPr>
            <a:r>
              <a:rPr lang="en-US" sz="2800" dirty="0"/>
              <a:t>All responsible for any violations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7638A31D-8070-E36C-2BCA-AD73F4939F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/>
              <a:t>Referee Responsible for Managing Restart and Second Whistles (when required)</a:t>
            </a:r>
            <a:r>
              <a:rPr lang="en-US" sz="4000" dirty="0"/>
              <a:t> 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D4243D97-DABD-0885-88FF-BE60AB8449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458200" cy="4038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Restart				Referee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 1.  Start of Play		Center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 2.  Free Kicks		Center except</a:t>
            </a:r>
            <a:r>
              <a:rPr lang="en-US" sz="2000" i="1" dirty="0"/>
              <a:t> if deep in defensive end)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 3.  Off side		          Center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 4.  Substitution		Per stoppage (</a:t>
            </a:r>
            <a:r>
              <a:rPr lang="en-US" sz="2000" i="1" dirty="0"/>
              <a:t>or CR if agreed in pre-game)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 5.  Corner Kick		Side Referee OR CR (</a:t>
            </a:r>
            <a:r>
              <a:rPr lang="en-US" sz="2000" i="1" dirty="0"/>
              <a:t>closest to kick)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 6.  Goal Kick		           Center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 7.  Penalty Kick		Center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 8.  Throw in		         Side Referee( </a:t>
            </a:r>
            <a:r>
              <a:rPr lang="en-US" sz="2000" i="1" dirty="0"/>
              <a:t>or CR if agreed in pre-game)</a:t>
            </a:r>
            <a:endParaRPr lang="en-US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	 9.  Drop Ball                 (closest offensive official not dropping the ball)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200" dirty="0"/>
              <a:t>10. Signals (CR always signal direction/ SR mirror direction on throw in side/ ALL indicate IFK)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200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12D47BBF-C287-F709-BA01-9F624AF1D1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/>
              <a:t>Rotation Intervals: </a:t>
            </a:r>
            <a:br>
              <a:rPr lang="en-US" sz="3600" dirty="0"/>
            </a:br>
            <a:r>
              <a:rPr lang="en-US" sz="3600" dirty="0"/>
              <a:t>(rotation should be done during a stoppage of play)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16BE020C-BCC9-A308-F2BC-6BB39D1CC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2743200"/>
            <a:ext cx="8458200" cy="3886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dirty="0"/>
              <a:t>Between the 26th &amp; 27th minutes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/>
              <a:t>	( about 13-14 minutes left in the half)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/>
              <a:t>	</a:t>
            </a:r>
            <a:r>
              <a:rPr lang="en-US" sz="2400" dirty="0"/>
              <a:t>Far side official and Center official change positions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/>
              <a:t>      </a:t>
            </a:r>
            <a:r>
              <a:rPr lang="en-US" sz="2000" dirty="0"/>
              <a:t>#2 CR  ends the first half and restarts the second half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/>
              <a:t>   </a:t>
            </a:r>
            <a:r>
              <a:rPr lang="en-US" sz="2400" i="1" dirty="0"/>
              <a:t>Before starting the 2</a:t>
            </a:r>
            <a:r>
              <a:rPr lang="en-US" sz="2400" i="1" baseline="30000" dirty="0"/>
              <a:t>nd</a:t>
            </a:r>
            <a:r>
              <a:rPr lang="en-US" sz="2400" i="1" dirty="0"/>
              <a:t> half, side referees exchange positions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2800" dirty="0"/>
              <a:t>Between the 53rd &amp; 54th minutes (about 26-27 minutes left in the game)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/>
              <a:t>      Far side official and Center official change positions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8DDBA914-CC01-8B53-117E-C5F6A332D8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OVERTIME PERIODS </a:t>
            </a:r>
            <a:br>
              <a:rPr lang="en-US" sz="4000" dirty="0"/>
            </a:br>
            <a:r>
              <a:rPr lang="en-US" sz="4000" dirty="0"/>
              <a:t>Regular season 2x10 </a:t>
            </a:r>
            <a:br>
              <a:rPr lang="en-US" sz="4000" dirty="0"/>
            </a:br>
            <a:r>
              <a:rPr lang="en-US" sz="4000" dirty="0"/>
              <a:t>POST Season 2x15</a:t>
            </a:r>
            <a:br>
              <a:rPr lang="en-US" sz="4000" dirty="0"/>
            </a:br>
            <a:r>
              <a:rPr lang="en-US" sz="4000" dirty="0"/>
              <a:t>(5 minute break flip coin)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B9C451C8-ACCB-69DF-4297-C57A5B305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819400"/>
            <a:ext cx="8229600" cy="32766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dirty="0"/>
              <a:t>Referee Rotation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dirty="0"/>
              <a:t>Start as original crew set up - #1 CR handles the 1st  </a:t>
            </a:r>
            <a:r>
              <a:rPr lang="en-US" sz="2000" b="1" dirty="0"/>
              <a:t>7 minute </a:t>
            </a:r>
            <a:r>
              <a:rPr lang="en-US" sz="2000" dirty="0"/>
              <a:t>first overtime period (</a:t>
            </a:r>
            <a:r>
              <a:rPr lang="en-US" sz="2000" b="1" dirty="0"/>
              <a:t>10 min post season),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dirty="0"/>
              <a:t>#2 CR handles last 3 min of first half </a:t>
            </a:r>
            <a:r>
              <a:rPr lang="en-US" sz="2000" b="1" dirty="0"/>
              <a:t>(5 min Post Season</a:t>
            </a:r>
            <a:r>
              <a:rPr lang="en-US" sz="2000" dirty="0"/>
              <a:t>), and first 3 (5 post season) min of second half. (side referees switch sides during the ½ time interval (2 minute interval)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dirty="0"/>
              <a:t>#3  CR  handles the last –</a:t>
            </a:r>
            <a:r>
              <a:rPr lang="en-US" sz="2000" b="1" dirty="0"/>
              <a:t>7 min</a:t>
            </a:r>
            <a:r>
              <a:rPr lang="en-US" sz="2000" dirty="0"/>
              <a:t> of second OT period </a:t>
            </a:r>
            <a:r>
              <a:rPr lang="en-US" sz="2000" b="1" dirty="0"/>
              <a:t>(10min Post season)         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2000" dirty="0"/>
              <a:t>#1  CR handles the administration and execution of the “kicks” if required, CR 2 &amp; 3 handle players and goal judge. </a:t>
            </a:r>
          </a:p>
          <a:p>
            <a:pPr marL="609600" indent="-60960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u="sng" dirty="0"/>
              <a:t>ALL OVERTIME PERIODS ARE “GOLDEN GOAL”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29D9E20F-9B22-9385-6BE1-CB6D728A02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/>
              <a:t>TAKING OF KICKS</a:t>
            </a:r>
            <a:br>
              <a:rPr lang="en-US" sz="4000" dirty="0"/>
            </a:br>
            <a:r>
              <a:rPr lang="en-US" sz="1800" b="1" u="sng" dirty="0"/>
              <a:t>any players on the roster (who have not been disqualified) are eligible to participate</a:t>
            </a:r>
            <a:r>
              <a:rPr lang="en-US" sz="4000" dirty="0"/>
              <a:t> 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138E81C9-F7F6-5391-EA21-E503AC40C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/>
              <a:t> (</a:t>
            </a:r>
            <a:r>
              <a:rPr lang="en-US" sz="1800" dirty="0"/>
              <a:t>flip a coin, the winner shall have a choice of  kicking first or second)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The coach will select 5 eligible players to participate in the 1st set of kicks.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ANY player receiving a caution within the last 5 min of the second overtime period will NOT be permitted to participate in the 1st   set of kicks (5 kicks).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The cautioned player IS allowed to participate in the 2nd set of kicks.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ANY Player cautioned during the 5 minute interval between the last over time period and the start or the kicks must sit out for the 1</a:t>
            </a:r>
            <a:r>
              <a:rPr lang="en-US" sz="1800" baseline="30000" dirty="0"/>
              <a:t>st</a:t>
            </a:r>
            <a:r>
              <a:rPr lang="en-US" sz="1800" dirty="0"/>
              <a:t> set of kicks(5 kicks) 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If </a:t>
            </a:r>
            <a:r>
              <a:rPr lang="en-US" sz="1800" u="sng" dirty="0"/>
              <a:t>ANY</a:t>
            </a:r>
            <a:r>
              <a:rPr lang="en-US" sz="1800" dirty="0"/>
              <a:t> player participating in kicks is cautioned BEFORE his/her turn to kick, they are not eligible to participate in ANY REMAINING KICKS REGARDLESS OF HOW MANY KICKS REMAIN. That player may be replaced.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If any player is disqualified  RED CARD (including a goalkeeper) during the taking of kicks, that player may no longer participate, but a substitute is permitted if their kick has not yet been taken.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/>
              <a:t>If the score remains tied after the completion of 5 kicks, the coach will select 5 different eligible players to participate in the next set of 5 kicks.  This set of kicks is a “sudden victory” set. If team A scores, and team B misses, then the game is over, and team A is the winner.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26CD3F52-5AF9-4E43-EDA6-784C15418A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u="sng" dirty="0"/>
              <a:t>Continuation of Kicks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2400" b="1" u="sng" dirty="0"/>
              <a:t>(after each team has taken 5 kicks, and the score remains tied)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AFA38BFE-2630-3D26-84F4-BC59B43045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dirty="0"/>
              <a:t>■ </a:t>
            </a:r>
            <a:r>
              <a:rPr lang="en-US" sz="2800" dirty="0"/>
              <a:t>The coach will select 5 </a:t>
            </a:r>
            <a:r>
              <a:rPr lang="en-US" sz="2800" b="1" dirty="0"/>
              <a:t>different</a:t>
            </a:r>
            <a:r>
              <a:rPr lang="en-US" sz="2800" dirty="0"/>
              <a:t> eligible players to participate in the Sudden  Victory kicks. (ONLY if a team has less that 10 eligible players, may a player who has already participated kick again.) </a:t>
            </a:r>
            <a:endParaRPr lang="en-US" sz="2800" b="1" dirty="0"/>
          </a:p>
          <a:p>
            <a:pPr eaLnBrk="1" hangingPunct="1">
              <a:defRPr/>
            </a:pPr>
            <a:r>
              <a:rPr lang="en-US" sz="2800" b="1" dirty="0"/>
              <a:t>■ </a:t>
            </a:r>
            <a:r>
              <a:rPr lang="en-US" sz="2800" dirty="0"/>
              <a:t>If the score remains tied, continue the sudden victory kicks with the coach selecting ANY 5 players to participate in the continuation of sudden victory kicks.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8EA24E08-8CE6-9777-D922-EEF6A286C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WEATHER 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9C3FF586-EF12-9F20-F78F-38A01751E6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Lightning procedure (pg,8 ) 30 second flash to bang (clear field)</a:t>
            </a:r>
          </a:p>
          <a:p>
            <a:pPr eaLnBrk="1" hangingPunct="1">
              <a:defRPr/>
            </a:pPr>
            <a:r>
              <a:rPr lang="en-US" dirty="0"/>
              <a:t>30 minute wait (in a protected area) from the LAST SIGHTED lighting flash.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3011</TotalTime>
  <Words>896</Words>
  <Application>Microsoft Macintosh PowerPoint</Application>
  <PresentationFormat>On-screen Show (4:3)</PresentationFormat>
  <Paragraphs>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Tahoma</vt:lpstr>
      <vt:lpstr>Arial</vt:lpstr>
      <vt:lpstr>Wingdings</vt:lpstr>
      <vt:lpstr>Calibri</vt:lpstr>
      <vt:lpstr>Textured</vt:lpstr>
      <vt:lpstr>DOUBLE-DUAL SYSTEM ( DDS): (A 3 referee , 3 whistle officiating system)</vt:lpstr>
      <vt:lpstr>Principle: </vt:lpstr>
      <vt:lpstr>Principle (cont.)</vt:lpstr>
      <vt:lpstr>Referee Responsible for Managing Restart and Second Whistles (when required) </vt:lpstr>
      <vt:lpstr>Rotation Intervals:  (rotation should be done during a stoppage of play)</vt:lpstr>
      <vt:lpstr>OVERTIME PERIODS  Regular season 2x10  POST Season 2x15 (5 minute break flip coin)</vt:lpstr>
      <vt:lpstr>TAKING OF KICKS any players on the roster (who have not been disqualified) are eligible to participate </vt:lpstr>
      <vt:lpstr>Continuation of Kicks  (after each team has taken 5 kicks, and the score remains tied)</vt:lpstr>
      <vt:lpstr>WEATHER </vt:lpstr>
      <vt:lpstr>PowerPoint Presentation</vt:lpstr>
      <vt:lpstr>Coverage Areas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Asplundh Tree Expert Co.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DOUBLE-DUAL SYSTEM ( DDS): (A 3 referee , 3 whistle officiating system)</dc:title>
  <dc:creator>Asplundh</dc:creator>
  <cp:lastModifiedBy>Gil Zirkel</cp:lastModifiedBy>
  <cp:revision>24</cp:revision>
  <dcterms:created xsi:type="dcterms:W3CDTF">2008-05-02T12:44:52Z</dcterms:created>
  <dcterms:modified xsi:type="dcterms:W3CDTF">2023-08-31T16:03:25Z</dcterms:modified>
</cp:coreProperties>
</file>