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60" r:id="rId4"/>
    <p:sldId id="259" r:id="rId5"/>
    <p:sldId id="257" r:id="rId6"/>
    <p:sldId id="258" r:id="rId7"/>
    <p:sldId id="261" r:id="rId8"/>
    <p:sldId id="271" r:id="rId9"/>
    <p:sldId id="263" r:id="rId10"/>
    <p:sldId id="270" r:id="rId11"/>
    <p:sldId id="269" r:id="rId12"/>
    <p:sldId id="268" r:id="rId13"/>
    <p:sldId id="265" r:id="rId14"/>
    <p:sldId id="266" r:id="rId15"/>
    <p:sldId id="267" r:id="rId16"/>
    <p:sldId id="2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00ED7-DB5D-4381-A5F1-2450AB50517A}" v="77" dt="2023-07-26T11:12:31.193"/>
    <p1510:client id="{57BE45FB-F9CD-4B04-BCCD-18C85F4FCF4E}" v="188" dt="2023-08-03T01:40:04.229"/>
    <p1510:client id="{64F005C1-3AEF-4382-AF71-56C3C845CE7F}" v="1" dt="2023-07-26T10:49:04.034"/>
    <p1510:client id="{9EF00CF7-D04E-4ACB-B1DB-ADF2896BB87F}" v="352" dt="2023-07-25T18:42:34.052"/>
    <p1510:client id="{D85489ED-5148-456D-AB92-BF0D76BF6F54}" v="130" dt="2023-07-25T21:12:08.0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3" d="100"/>
          <a:sy n="113" d="100"/>
        </p:scale>
        <p:origin x="2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8/11/23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8/11/23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8/11/23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kjohn6363@ao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kjohn6363@ao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9411-8D01-3275-C5EE-48C451FE48BC}"/>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4BD2D1B9-0F9E-CCBA-9145-126E86870AF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8622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E3373-6B33-6DDC-8026-A03B7DAFC82A}"/>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406F8FBB-9926-1AFA-97BF-FA7DA95808D8}"/>
              </a:ext>
            </a:extLst>
          </p:cNvPr>
          <p:cNvSpPr>
            <a:spLocks noGrp="1"/>
          </p:cNvSpPr>
          <p:nvPr>
            <p:ph idx="1"/>
          </p:nvPr>
        </p:nvSpPr>
        <p:spPr/>
        <p:txBody>
          <a:bodyPr vert="horz" lIns="91440" tIns="45720" rIns="91440" bIns="45720" rtlCol="0" anchor="t">
            <a:normAutofit/>
          </a:bodyPr>
          <a:lstStyle/>
          <a:p>
            <a:r>
              <a:rPr lang="en-US" sz="2400" b="1" dirty="0">
                <a:cs typeface="Calibri"/>
              </a:rPr>
              <a:t>Caution/Yellow Card:</a:t>
            </a:r>
            <a:r>
              <a:rPr lang="en-US" sz="2400" dirty="0">
                <a:cs typeface="Calibri"/>
              </a:rPr>
              <a:t>  Modify Rule 12-8-1 PENALTY, to provide for a 5-minute playing time sit out following the issuance of a yellow card to a player, with the opportunity for that player’s Team to substitute for that player. </a:t>
            </a:r>
          </a:p>
          <a:p>
            <a:r>
              <a:rPr lang="en-US" sz="2400" b="1" dirty="0">
                <a:cs typeface="Calibri"/>
              </a:rPr>
              <a:t>Appropriate Health Care Professional </a:t>
            </a:r>
            <a:r>
              <a:rPr lang="en-US" sz="2400" dirty="0">
                <a:cs typeface="Calibri"/>
              </a:rPr>
              <a:t>– PIAA – MD or DO only!</a:t>
            </a:r>
          </a:p>
          <a:p>
            <a:r>
              <a:rPr lang="en-US" sz="2400" b="1" dirty="0">
                <a:cs typeface="Calibri"/>
              </a:rPr>
              <a:t>Dual or Double Dual System of Control</a:t>
            </a:r>
            <a:r>
              <a:rPr lang="en-US" sz="2400" dirty="0">
                <a:cs typeface="Calibri"/>
              </a:rPr>
              <a:t> </a:t>
            </a:r>
            <a:r>
              <a:rPr lang="en-US" sz="2400" b="1" dirty="0">
                <a:cs typeface="Calibri"/>
              </a:rPr>
              <a:t>only </a:t>
            </a:r>
            <a:r>
              <a:rPr lang="en-US" sz="2400" dirty="0">
                <a:cs typeface="Calibri"/>
              </a:rPr>
              <a:t>(Modify Rule 5-1-1 NOTE)</a:t>
            </a:r>
          </a:p>
          <a:p>
            <a:r>
              <a:rPr lang="en-US" sz="2400" b="1" dirty="0">
                <a:cs typeface="Calibri"/>
              </a:rPr>
              <a:t>PIAA</a:t>
            </a:r>
            <a:r>
              <a:rPr lang="en-US" sz="2400" dirty="0">
                <a:cs typeface="Calibri"/>
              </a:rPr>
              <a:t> continues to utilize the </a:t>
            </a:r>
            <a:r>
              <a:rPr lang="en-US" sz="2400" b="1" i="1" dirty="0">
                <a:cs typeface="Calibri"/>
              </a:rPr>
              <a:t>pre-2011-2012</a:t>
            </a:r>
            <a:r>
              <a:rPr lang="en-US" sz="2400" dirty="0">
                <a:cs typeface="Calibri"/>
              </a:rPr>
              <a:t> NFHS Official Soccer Signals </a:t>
            </a:r>
          </a:p>
          <a:p>
            <a:r>
              <a:rPr lang="en-US" sz="2400" b="1" dirty="0">
                <a:cs typeface="Calibri"/>
              </a:rPr>
              <a:t>PIAA Affiliated Schools: </a:t>
            </a:r>
            <a:r>
              <a:rPr lang="en-US" sz="2400" dirty="0">
                <a:cs typeface="Calibri"/>
              </a:rPr>
              <a:t>All games involving a PIAA school must use PIAA RULES.</a:t>
            </a:r>
          </a:p>
          <a:p>
            <a:r>
              <a:rPr lang="en-US" sz="2400" b="1" dirty="0">
                <a:cs typeface="Calibri"/>
              </a:rPr>
              <a:t>Tie Contest </a:t>
            </a:r>
            <a:r>
              <a:rPr lang="en-US" sz="2400" b="1" i="1" dirty="0">
                <a:cs typeface="Calibri"/>
              </a:rPr>
              <a:t>(Regular Season, Varsity only)</a:t>
            </a:r>
            <a:r>
              <a:rPr lang="en-US" sz="2400" b="1" dirty="0">
                <a:cs typeface="Calibri"/>
              </a:rPr>
              <a:t> – </a:t>
            </a:r>
            <a:r>
              <a:rPr lang="en-US" sz="2400" dirty="0">
                <a:cs typeface="Calibri"/>
              </a:rPr>
              <a:t>(after 2 x 40 min periods of play) play a maximum of 2-ten minute periods of “Sudden Victory”</a:t>
            </a:r>
          </a:p>
          <a:p>
            <a:endParaRPr lang="en-US" dirty="0">
              <a:cs typeface="Calibri"/>
            </a:endParaRPr>
          </a:p>
        </p:txBody>
      </p:sp>
    </p:spTree>
    <p:extLst>
      <p:ext uri="{BB962C8B-B14F-4D97-AF65-F5344CB8AC3E}">
        <p14:creationId xmlns:p14="http://schemas.microsoft.com/office/powerpoint/2010/main" val="2864518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02AAC-891B-90EE-F556-7C462EA121B0}"/>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3FD7E2CE-133F-211A-0BD0-B0B511A469E7}"/>
              </a:ext>
            </a:extLst>
          </p:cNvPr>
          <p:cNvSpPr>
            <a:spLocks noGrp="1"/>
          </p:cNvSpPr>
          <p:nvPr>
            <p:ph idx="1"/>
          </p:nvPr>
        </p:nvSpPr>
        <p:spPr/>
        <p:txBody>
          <a:bodyPr vert="horz" lIns="91440" tIns="45720" rIns="91440" bIns="45720" rtlCol="0" anchor="t">
            <a:noAutofit/>
          </a:bodyPr>
          <a:lstStyle/>
          <a:p>
            <a:r>
              <a:rPr lang="en-US" sz="2400" b="1" dirty="0">
                <a:cs typeface="Calibri"/>
              </a:rPr>
              <a:t>O</a:t>
            </a:r>
            <a:r>
              <a:rPr lang="en-US" sz="2000" b="1" dirty="0">
                <a:cs typeface="Calibri"/>
              </a:rPr>
              <a:t>fficial Time:</a:t>
            </a:r>
            <a:r>
              <a:rPr lang="en-US" sz="2000" dirty="0">
                <a:cs typeface="Calibri"/>
              </a:rPr>
              <a:t> Rules 6-2-1 and 6-2-3: The official time/score is to be kept by the scorer at the scoring table or on the scoreboard/clock. </a:t>
            </a:r>
            <a:r>
              <a:rPr lang="en-US" sz="2000" b="1" dirty="0">
                <a:cs typeface="Calibri"/>
              </a:rPr>
              <a:t>Official time is not to be kept by the on field Official</a:t>
            </a:r>
            <a:r>
              <a:rPr lang="en-US" sz="2000" dirty="0">
                <a:cs typeface="Calibri"/>
              </a:rPr>
              <a:t>.</a:t>
            </a:r>
          </a:p>
          <a:p>
            <a:r>
              <a:rPr lang="en-US" sz="2000" b="1" dirty="0">
                <a:cs typeface="Calibri"/>
              </a:rPr>
              <a:t>Official Ball:</a:t>
            </a:r>
            <a:r>
              <a:rPr lang="en-US" sz="2000" dirty="0">
                <a:cs typeface="Calibri"/>
              </a:rPr>
              <a:t>  Wilson </a:t>
            </a:r>
            <a:r>
              <a:rPr lang="en-US" sz="2000" b="1" dirty="0">
                <a:cs typeface="Calibri"/>
              </a:rPr>
              <a:t>VIVIDO </a:t>
            </a:r>
            <a:r>
              <a:rPr lang="en-US" sz="2000" dirty="0">
                <a:cs typeface="Calibri"/>
              </a:rPr>
              <a:t>(March 2022)</a:t>
            </a:r>
            <a:r>
              <a:rPr lang="en-US" sz="2000" b="1" dirty="0">
                <a:cs typeface="Calibri"/>
              </a:rPr>
              <a:t> </a:t>
            </a:r>
            <a:r>
              <a:rPr lang="en-US" sz="2000" dirty="0">
                <a:cs typeface="Calibri"/>
              </a:rPr>
              <a:t> </a:t>
            </a:r>
            <a:r>
              <a:rPr lang="en-US" sz="2000" u="sng" dirty="0">
                <a:cs typeface="Calibri"/>
              </a:rPr>
              <a:t>NOTE:</a:t>
            </a:r>
            <a:r>
              <a:rPr lang="en-US" sz="2000" dirty="0">
                <a:cs typeface="Calibri"/>
              </a:rPr>
              <a:t>  Member schools are reminded that the adoption is for use during the PIAA District and PIAA State Championship play.  Schools are </a:t>
            </a:r>
            <a:r>
              <a:rPr lang="en-US" sz="2000" u="sng" dirty="0">
                <a:cs typeface="Calibri"/>
              </a:rPr>
              <a:t>NOT</a:t>
            </a:r>
            <a:r>
              <a:rPr lang="en-US" sz="2000" dirty="0">
                <a:cs typeface="Calibri"/>
              </a:rPr>
              <a:t> required to use these balls during their regular season contests.</a:t>
            </a:r>
          </a:p>
          <a:p>
            <a:r>
              <a:rPr lang="en-US" sz="2000" b="1" dirty="0">
                <a:cs typeface="Calibri"/>
              </a:rPr>
              <a:t>Officials’ Uniform:  </a:t>
            </a:r>
            <a:r>
              <a:rPr lang="en-US" sz="2000" b="1" i="1" u="sng" dirty="0">
                <a:cs typeface="Calibri"/>
              </a:rPr>
              <a:t>Shir</a:t>
            </a:r>
            <a:r>
              <a:rPr lang="en-US" sz="2000" i="1" u="sng" dirty="0">
                <a:cs typeface="Calibri"/>
              </a:rPr>
              <a:t>t</a:t>
            </a:r>
            <a:r>
              <a:rPr lang="en-US" sz="2000" dirty="0">
                <a:cs typeface="Calibri"/>
              </a:rPr>
              <a:t> – Long or Short sleeved alternating black and white 1-inch vertically striped shirt with a black collar or </a:t>
            </a:r>
            <a:r>
              <a:rPr lang="en-US" sz="2000" u="sng" dirty="0">
                <a:cs typeface="Calibri"/>
              </a:rPr>
              <a:t>pro style</a:t>
            </a:r>
            <a:r>
              <a:rPr lang="en-US" sz="2000" dirty="0">
                <a:cs typeface="Calibri"/>
              </a:rPr>
              <a:t> Black or Yellow shirt.  All officials must dress alike.  </a:t>
            </a:r>
            <a:r>
              <a:rPr lang="en-US" sz="2000" b="1" i="1" u="sng" dirty="0">
                <a:cs typeface="Calibri"/>
              </a:rPr>
              <a:t>Shorts</a:t>
            </a:r>
            <a:r>
              <a:rPr lang="en-US" sz="2000" u="sng" dirty="0">
                <a:cs typeface="Calibri"/>
              </a:rPr>
              <a:t> </a:t>
            </a:r>
            <a:r>
              <a:rPr lang="en-US" sz="2000" dirty="0">
                <a:cs typeface="Calibri"/>
              </a:rPr>
              <a:t>– Black (long trousers, culottes or skirt may also be worn</a:t>
            </a:r>
            <a:r>
              <a:rPr lang="en-US" sz="2000" b="1" i="1" dirty="0">
                <a:cs typeface="Calibri"/>
              </a:rPr>
              <a:t>.   </a:t>
            </a:r>
            <a:r>
              <a:rPr lang="en-US" sz="2000" b="1" i="1" u="sng" dirty="0">
                <a:cs typeface="Calibri"/>
              </a:rPr>
              <a:t>Stocking</a:t>
            </a:r>
            <a:r>
              <a:rPr lang="en-US" sz="2000" b="1" i="1" dirty="0">
                <a:cs typeface="Calibri"/>
              </a:rPr>
              <a:t>s</a:t>
            </a:r>
            <a:r>
              <a:rPr lang="en-US" sz="2000" dirty="0">
                <a:cs typeface="Calibri"/>
              </a:rPr>
              <a:t> – Long black with three white stripes at the top.  </a:t>
            </a:r>
            <a:r>
              <a:rPr lang="en-US" sz="2000" b="1" i="1" dirty="0">
                <a:cs typeface="Calibri"/>
              </a:rPr>
              <a:t> </a:t>
            </a:r>
            <a:r>
              <a:rPr lang="en-US" sz="2000" b="1" i="1" u="sng" dirty="0">
                <a:cs typeface="Calibri"/>
              </a:rPr>
              <a:t>Shoes</a:t>
            </a:r>
            <a:r>
              <a:rPr lang="en-US" sz="2000" dirty="0">
                <a:cs typeface="Calibri"/>
              </a:rPr>
              <a:t>– Solid Black or Predominantly Black with some white, cleaned, and shined. No jewelry except wedding bands and medical-alert bracelets.</a:t>
            </a:r>
          </a:p>
          <a:p>
            <a:r>
              <a:rPr lang="en-US" sz="2000" b="1" dirty="0">
                <a:cs typeface="Calibri"/>
              </a:rPr>
              <a:t>Ejection (Red Cards):</a:t>
            </a:r>
            <a:r>
              <a:rPr lang="en-US" sz="2000" dirty="0">
                <a:cs typeface="Calibri"/>
              </a:rPr>
              <a:t>  Report to PIAA   </a:t>
            </a:r>
            <a:r>
              <a:rPr lang="en-US" sz="2000" b="1" u="sng" dirty="0">
                <a:cs typeface="Calibri"/>
              </a:rPr>
              <a:t>AND</a:t>
            </a:r>
            <a:r>
              <a:rPr lang="en-US" sz="2000" dirty="0">
                <a:cs typeface="Calibri"/>
              </a:rPr>
              <a:t> to Rules Interpreter (Ken Johnson - </a:t>
            </a:r>
            <a:r>
              <a:rPr lang="en-US" sz="2000" dirty="0">
                <a:solidFill>
                  <a:srgbClr val="0563C1"/>
                </a:solidFill>
                <a:cs typeface="Calibri"/>
                <a:hlinkClick r:id="rId2"/>
              </a:rPr>
              <a:t>kjohn6363@aol.com</a:t>
            </a:r>
            <a:r>
              <a:rPr lang="en-US" sz="2000" dirty="0">
                <a:cs typeface="Calibri"/>
              </a:rPr>
              <a:t>)</a:t>
            </a:r>
          </a:p>
          <a:p>
            <a:endParaRPr lang="en-US" sz="1100" dirty="0">
              <a:cs typeface="Calibri"/>
            </a:endParaRPr>
          </a:p>
          <a:p>
            <a:endParaRPr lang="en-US" dirty="0">
              <a:cs typeface="Calibri"/>
            </a:endParaRPr>
          </a:p>
        </p:txBody>
      </p:sp>
    </p:spTree>
    <p:extLst>
      <p:ext uri="{BB962C8B-B14F-4D97-AF65-F5344CB8AC3E}">
        <p14:creationId xmlns:p14="http://schemas.microsoft.com/office/powerpoint/2010/main" val="3930965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DDD96-B944-2414-12F5-F779B4BC0188}"/>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4C6A415A-68F8-FD5B-7556-D8BCCA01917B}"/>
              </a:ext>
            </a:extLst>
          </p:cNvPr>
          <p:cNvSpPr>
            <a:spLocks noGrp="1"/>
          </p:cNvSpPr>
          <p:nvPr>
            <p:ph idx="1"/>
          </p:nvPr>
        </p:nvSpPr>
        <p:spPr/>
        <p:txBody>
          <a:bodyPr vert="horz" lIns="91440" tIns="45720" rIns="91440" bIns="45720" rtlCol="0" anchor="t">
            <a:noAutofit/>
          </a:bodyPr>
          <a:lstStyle/>
          <a:p>
            <a:r>
              <a:rPr lang="en-US" sz="4000" i="1" u="sng" dirty="0">
                <a:cs typeface="Calibri"/>
              </a:rPr>
              <a:t>Pre-Game Preparation</a:t>
            </a:r>
          </a:p>
          <a:p>
            <a:endParaRPr lang="en-US" sz="4000" i="1" u="sng" dirty="0">
              <a:cs typeface="Calibri"/>
            </a:endParaRPr>
          </a:p>
          <a:p>
            <a:r>
              <a:rPr lang="en-US" sz="4000" i="1" u="sng" dirty="0">
                <a:cs typeface="Calibri"/>
              </a:rPr>
              <a:t>On the way to the Match</a:t>
            </a:r>
          </a:p>
          <a:p>
            <a:endParaRPr lang="en-US" sz="4000" i="1" u="sng" dirty="0">
              <a:cs typeface="Calibri"/>
            </a:endParaRPr>
          </a:p>
          <a:p>
            <a:r>
              <a:rPr lang="en-US" sz="4000" i="1" u="sng" dirty="0">
                <a:cs typeface="Calibri"/>
              </a:rPr>
              <a:t>Match Site</a:t>
            </a:r>
            <a:r>
              <a:rPr lang="en-US" sz="4000" dirty="0">
                <a:cs typeface="Calibri"/>
              </a:rPr>
              <a:t>   </a:t>
            </a:r>
            <a:r>
              <a:rPr lang="en-US" sz="3200" dirty="0">
                <a:cs typeface="Calibri"/>
              </a:rPr>
              <a:t>(part of your pre-game must include inspection of the field)</a:t>
            </a:r>
            <a:endParaRPr lang="en-US">
              <a:cs typeface="Calibri" panose="020F0502020204030204"/>
            </a:endParaRPr>
          </a:p>
        </p:txBody>
      </p:sp>
    </p:spTree>
    <p:extLst>
      <p:ext uri="{BB962C8B-B14F-4D97-AF65-F5344CB8AC3E}">
        <p14:creationId xmlns:p14="http://schemas.microsoft.com/office/powerpoint/2010/main" val="353326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4FA20-8504-E1D6-7395-5D4B820E71DA}"/>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54578E9D-7A88-E070-DE9D-EE14D1E803D1}"/>
              </a:ext>
            </a:extLst>
          </p:cNvPr>
          <p:cNvSpPr>
            <a:spLocks noGrp="1"/>
          </p:cNvSpPr>
          <p:nvPr>
            <p:ph idx="1"/>
          </p:nvPr>
        </p:nvSpPr>
        <p:spPr/>
        <p:txBody>
          <a:bodyPr vert="horz" lIns="91440" tIns="45720" rIns="91440" bIns="45720" rtlCol="0" anchor="t">
            <a:noAutofit/>
          </a:bodyPr>
          <a:lstStyle/>
          <a:p>
            <a:r>
              <a:rPr lang="en-US" dirty="0">
                <a:cs typeface="Calibri"/>
              </a:rPr>
              <a:t>PIAA has again adopted the 2011-2012 NFHS Official Soccer Signals</a:t>
            </a:r>
          </a:p>
          <a:p>
            <a:endParaRPr lang="en-US" dirty="0">
              <a:cs typeface="Calibri"/>
            </a:endParaRPr>
          </a:p>
          <a:p>
            <a:r>
              <a:rPr lang="en-US" dirty="0">
                <a:cs typeface="Calibri"/>
              </a:rPr>
              <a:t>Modify Rule 3-4-3, Rule 7-1-5 is implemented during the second half (running clock after goals), if the team in the lead substitutes during the last 5 minutes of the second half, the clock will not stop and continue to run. 7-1-5, running clock after goals, except for injuries, or as determined by the official, at all levels (varsity, JV, or otherwise) of competition, when one team gains a 6-goal differential over its opponent during the second half</a:t>
            </a:r>
          </a:p>
        </p:txBody>
      </p:sp>
    </p:spTree>
    <p:extLst>
      <p:ext uri="{BB962C8B-B14F-4D97-AF65-F5344CB8AC3E}">
        <p14:creationId xmlns:p14="http://schemas.microsoft.com/office/powerpoint/2010/main" val="3369764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8E08B-4E53-C875-0627-D6CCF70BC404}"/>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93668335-C6CC-B7DE-AF09-69D1236D06CC}"/>
              </a:ext>
            </a:extLst>
          </p:cNvPr>
          <p:cNvSpPr>
            <a:spLocks noGrp="1"/>
          </p:cNvSpPr>
          <p:nvPr>
            <p:ph idx="1"/>
          </p:nvPr>
        </p:nvSpPr>
        <p:spPr>
          <a:xfrm>
            <a:off x="838200" y="1911889"/>
            <a:ext cx="10515600" cy="4351338"/>
          </a:xfrm>
        </p:spPr>
        <p:txBody>
          <a:bodyPr vert="horz" lIns="91440" tIns="45720" rIns="91440" bIns="45720" rtlCol="0" anchor="t">
            <a:noAutofit/>
          </a:bodyPr>
          <a:lstStyle/>
          <a:p>
            <a:r>
              <a:rPr lang="en-US" sz="2400" dirty="0">
                <a:cs typeface="Calibri"/>
              </a:rPr>
              <a:t>12-8-1 Penalty </a:t>
            </a:r>
            <a:r>
              <a:rPr lang="en-US" sz="2400" b="1" dirty="0">
                <a:cs typeface="Calibri"/>
              </a:rPr>
              <a:t>Yellow Card</a:t>
            </a:r>
            <a:r>
              <a:rPr lang="en-US" sz="2400" dirty="0">
                <a:cs typeface="Calibri"/>
              </a:rPr>
              <a:t>, provides a 5-minute playing time sit out following the issuance of a yellow card to a player, with the opportunity for that player’s Team to substitute for that player. </a:t>
            </a:r>
          </a:p>
          <a:p>
            <a:endParaRPr lang="en-US" sz="2400" dirty="0">
              <a:cs typeface="Calibri"/>
            </a:endParaRPr>
          </a:p>
          <a:p>
            <a:r>
              <a:rPr lang="en-US" sz="2400" dirty="0">
                <a:cs typeface="Calibri"/>
              </a:rPr>
              <a:t>Water Break: 7-4-1, Referee can stop the clock for a water break if a team request the break and the temp is 86 degrees as the base line.</a:t>
            </a:r>
          </a:p>
          <a:p>
            <a:endParaRPr lang="en-US" sz="2400" dirty="0">
              <a:cs typeface="Calibri"/>
            </a:endParaRPr>
          </a:p>
          <a:p>
            <a:r>
              <a:rPr lang="en-US" sz="2400" dirty="0">
                <a:cs typeface="Calibri"/>
              </a:rPr>
              <a:t>Rule-3-2,3 (NEW): Clarifies that neither accidental nor deliberate hand/arm</a:t>
            </a:r>
            <a:r>
              <a:rPr lang="en-US" sz="2400" i="1" dirty="0">
                <a:cs typeface="Calibri"/>
              </a:rPr>
              <a:t> </a:t>
            </a:r>
            <a:r>
              <a:rPr lang="en-US" sz="2400" dirty="0">
                <a:cs typeface="Calibri"/>
              </a:rPr>
              <a:t>contact </a:t>
            </a:r>
            <a:r>
              <a:rPr lang="en-US" sz="2400" i="1" dirty="0">
                <a:cs typeface="Calibri"/>
              </a:rPr>
              <a:t>(Handball) </a:t>
            </a:r>
            <a:r>
              <a:rPr lang="en-US" sz="2400" dirty="0">
                <a:cs typeface="Calibri"/>
              </a:rPr>
              <a:t>can result in a goal.</a:t>
            </a:r>
          </a:p>
          <a:p>
            <a:endParaRPr lang="en-US" sz="2400" dirty="0">
              <a:cs typeface="Calibri"/>
            </a:endParaRPr>
          </a:p>
        </p:txBody>
      </p:sp>
    </p:spTree>
    <p:extLst>
      <p:ext uri="{BB962C8B-B14F-4D97-AF65-F5344CB8AC3E}">
        <p14:creationId xmlns:p14="http://schemas.microsoft.com/office/powerpoint/2010/main" val="254389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438EE-04FB-7DA4-F83D-ED1BD63BE38D}"/>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D3650B04-21FA-E513-6771-9AFD1AC98E47}"/>
              </a:ext>
            </a:extLst>
          </p:cNvPr>
          <p:cNvSpPr>
            <a:spLocks noGrp="1"/>
          </p:cNvSpPr>
          <p:nvPr>
            <p:ph idx="1"/>
          </p:nvPr>
        </p:nvSpPr>
        <p:spPr/>
        <p:txBody>
          <a:bodyPr vert="horz" lIns="91440" tIns="45720" rIns="91440" bIns="45720" rtlCol="0" anchor="t">
            <a:normAutofit/>
          </a:bodyPr>
          <a:lstStyle/>
          <a:p>
            <a:r>
              <a:rPr lang="en-US" dirty="0">
                <a:cs typeface="Calibri"/>
              </a:rPr>
              <a:t>Secure Woven in hair beads are permitted (any secure adornment)</a:t>
            </a:r>
          </a:p>
          <a:p>
            <a:endParaRPr lang="en-US" dirty="0">
              <a:cs typeface="Calibri"/>
            </a:endParaRPr>
          </a:p>
          <a:p>
            <a:r>
              <a:rPr lang="en-US" dirty="0">
                <a:cs typeface="Calibri"/>
              </a:rPr>
              <a:t>Hanging and dangling beads are improper equipment (no caution but needs to </a:t>
            </a:r>
            <a:r>
              <a:rPr lang="en-US">
                <a:cs typeface="Calibri"/>
              </a:rPr>
              <a:t>be secured)</a:t>
            </a:r>
            <a:endParaRPr lang="en-US" dirty="0">
              <a:cs typeface="Calibri"/>
            </a:endParaRPr>
          </a:p>
          <a:p>
            <a:endParaRPr lang="en-US" dirty="0">
              <a:cs typeface="Calibri"/>
            </a:endParaRPr>
          </a:p>
          <a:p>
            <a:r>
              <a:rPr lang="en-US" dirty="0">
                <a:cs typeface="Calibri"/>
              </a:rPr>
              <a:t>Cut socks are permitted BUT the under sock must be of similar color as main sock</a:t>
            </a:r>
          </a:p>
          <a:p>
            <a:endParaRPr lang="en-US" dirty="0">
              <a:cs typeface="Calibri"/>
            </a:endParaRPr>
          </a:p>
        </p:txBody>
      </p:sp>
    </p:spTree>
    <p:extLst>
      <p:ext uri="{BB962C8B-B14F-4D97-AF65-F5344CB8AC3E}">
        <p14:creationId xmlns:p14="http://schemas.microsoft.com/office/powerpoint/2010/main" val="2501359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F580-0DAE-D5B8-D092-B1C5AFE61B4B}"/>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F7C0EDFD-3E0B-92A1-62C7-F3151A829FF4}"/>
              </a:ext>
            </a:extLst>
          </p:cNvPr>
          <p:cNvSpPr>
            <a:spLocks noGrp="1"/>
          </p:cNvSpPr>
          <p:nvPr>
            <p:ph idx="1"/>
          </p:nvPr>
        </p:nvSpPr>
        <p:spPr/>
        <p:txBody>
          <a:bodyPr vert="horz" lIns="91440" tIns="45720" rIns="91440" bIns="45720" rtlCol="0" anchor="t">
            <a:normAutofit/>
          </a:bodyPr>
          <a:lstStyle/>
          <a:p>
            <a:pPr marL="0" indent="0" algn="ctr">
              <a:buNone/>
            </a:pPr>
            <a:endParaRPr lang="en-US" sz="4000" dirty="0">
              <a:cs typeface="Calibri" panose="020F0502020204030204"/>
            </a:endParaRPr>
          </a:p>
          <a:p>
            <a:pPr marL="0" indent="0" algn="ctr">
              <a:buNone/>
            </a:pPr>
            <a:r>
              <a:rPr lang="en-US" sz="4400" dirty="0">
                <a:cs typeface="Calibri" panose="020F0502020204030204"/>
              </a:rPr>
              <a:t>Ken Johnson</a:t>
            </a:r>
          </a:p>
          <a:p>
            <a:pPr marL="0" indent="0" algn="ctr">
              <a:buNone/>
            </a:pPr>
            <a:r>
              <a:rPr lang="en-US" sz="4400" dirty="0">
                <a:cs typeface="Calibri" panose="020F0502020204030204"/>
                <a:hlinkClick r:id="rId2"/>
              </a:rPr>
              <a:t>kjohn6363@aol.com</a:t>
            </a:r>
            <a:endParaRPr lang="en-US" sz="4400" dirty="0">
              <a:cs typeface="Calibri" panose="020F0502020204030204"/>
            </a:endParaRPr>
          </a:p>
          <a:p>
            <a:pPr marL="0" indent="0" algn="ctr">
              <a:buNone/>
            </a:pPr>
            <a:r>
              <a:rPr lang="en-US" sz="4400" dirty="0">
                <a:cs typeface="Calibri" panose="020F0502020204030204"/>
              </a:rPr>
              <a:t>610-299-7093</a:t>
            </a:r>
          </a:p>
        </p:txBody>
      </p:sp>
    </p:spTree>
    <p:extLst>
      <p:ext uri="{BB962C8B-B14F-4D97-AF65-F5344CB8AC3E}">
        <p14:creationId xmlns:p14="http://schemas.microsoft.com/office/powerpoint/2010/main" val="415963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92997"/>
          </a:xfrm>
        </p:spPr>
        <p:txBody>
          <a:bodyPr/>
          <a:lstStyle/>
          <a:p>
            <a:r>
              <a:rPr lang="en-US" b="1" i="1" u="sng" dirty="0">
                <a:cs typeface="Calibri Light"/>
              </a:rPr>
              <a:t>PIAA 2023-24 Season</a:t>
            </a:r>
            <a:endParaRPr lang="en-US" b="1" i="1" u="sng">
              <a:ea typeface="Calibri Light"/>
              <a:cs typeface="Calibri Light"/>
            </a:endParaRPr>
          </a:p>
        </p:txBody>
      </p:sp>
      <p:sp>
        <p:nvSpPr>
          <p:cNvPr id="3" name="Subtitle 2"/>
          <p:cNvSpPr>
            <a:spLocks noGrp="1"/>
          </p:cNvSpPr>
          <p:nvPr>
            <p:ph type="subTitle" idx="1"/>
          </p:nvPr>
        </p:nvSpPr>
        <p:spPr>
          <a:xfrm>
            <a:off x="1524000" y="2106793"/>
            <a:ext cx="9144000" cy="4333764"/>
          </a:xfrm>
        </p:spPr>
        <p:txBody>
          <a:bodyPr vert="horz" lIns="91440" tIns="45720" rIns="91440" bIns="45720" rtlCol="0" anchor="t">
            <a:normAutofit/>
          </a:bodyPr>
          <a:lstStyle/>
          <a:p>
            <a:r>
              <a:rPr lang="en-US" sz="3600" dirty="0">
                <a:cs typeface="Calibri"/>
              </a:rPr>
              <a:t>A </a:t>
            </a:r>
            <a:r>
              <a:rPr lang="en-US" sz="3600" b="1" dirty="0">
                <a:cs typeface="Calibri"/>
              </a:rPr>
              <a:t>Wall</a:t>
            </a:r>
            <a:r>
              <a:rPr lang="en-US" sz="3600" dirty="0">
                <a:cs typeface="Calibri"/>
              </a:rPr>
              <a:t> is set up by the defending team at the appropriate distance from the spot per the official, and another player from the defending team lays down behind the </a:t>
            </a:r>
            <a:r>
              <a:rPr lang="en-US" sz="3600" b="1" dirty="0">
                <a:cs typeface="Calibri"/>
              </a:rPr>
              <a:t>Wall. </a:t>
            </a:r>
            <a:endParaRPr lang="en-US" sz="3600" dirty="0">
              <a:cs typeface="Calibri"/>
            </a:endParaRPr>
          </a:p>
          <a:p>
            <a:r>
              <a:rPr lang="en-US" sz="3600" b="1" dirty="0">
                <a:cs typeface="Calibri"/>
              </a:rPr>
              <a:t>Before allowing the play to start, the official </a:t>
            </a:r>
            <a:r>
              <a:rPr lang="en-US" sz="3600" b="1" u="sng" dirty="0">
                <a:cs typeface="Calibri"/>
              </a:rPr>
              <a:t>must instruct</a:t>
            </a:r>
            <a:r>
              <a:rPr lang="en-US" sz="3600" b="1" dirty="0">
                <a:cs typeface="Calibri"/>
              </a:rPr>
              <a:t> the player to stand up.</a:t>
            </a:r>
          </a:p>
          <a:p>
            <a:pPr algn="l"/>
            <a:r>
              <a:rPr lang="en-US" sz="3600" dirty="0">
                <a:cs typeface="Calibri"/>
              </a:rPr>
              <a:t>12.7.1e: Reference (Dangerous Play)</a:t>
            </a:r>
          </a:p>
          <a:p>
            <a:pPr algn="l"/>
            <a:endParaRPr lang="en-US" sz="3600" dirty="0">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44E5E-6058-8839-CE2E-49B25C3687BD}"/>
              </a:ext>
            </a:extLst>
          </p:cNvPr>
          <p:cNvSpPr>
            <a:spLocks noGrp="1"/>
          </p:cNvSpPr>
          <p:nvPr>
            <p:ph type="title"/>
          </p:nvPr>
        </p:nvSpPr>
        <p:spPr/>
        <p:txBody>
          <a:bodyPr/>
          <a:lstStyle/>
          <a:p>
            <a:pPr algn="ctr"/>
            <a:r>
              <a:rPr lang="en-US" sz="6000" b="1" i="1" u="sng" dirty="0">
                <a:ea typeface="Calibri Light" panose="020F0302020204030204"/>
                <a:cs typeface="Calibri Light" panose="020F0302020204030204"/>
              </a:rPr>
              <a:t>PIAA 2023-24 Season</a:t>
            </a:r>
            <a:endParaRPr lang="en-US" sz="6000" i="1" u="sng">
              <a:ea typeface="Calibri Light" panose="020F0302020204030204"/>
              <a:cs typeface="Calibri Light" panose="020F0302020204030204"/>
            </a:endParaRPr>
          </a:p>
          <a:p>
            <a:pPr algn="ctr"/>
            <a:endParaRPr lang="en-US" dirty="0">
              <a:ea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AC9DA62C-59AD-BB75-11BB-1546DC310FF7}"/>
              </a:ext>
            </a:extLst>
          </p:cNvPr>
          <p:cNvSpPr>
            <a:spLocks noGrp="1"/>
          </p:cNvSpPr>
          <p:nvPr>
            <p:ph idx="1"/>
          </p:nvPr>
        </p:nvSpPr>
        <p:spPr/>
        <p:txBody>
          <a:bodyPr vert="horz" lIns="91440" tIns="45720" rIns="91440" bIns="45720" rtlCol="0" anchor="t">
            <a:normAutofit/>
          </a:bodyPr>
          <a:lstStyle/>
          <a:p>
            <a:r>
              <a:rPr lang="en-US" dirty="0">
                <a:ea typeface="+mn-lt"/>
                <a:cs typeface="+mn-lt"/>
              </a:rPr>
              <a:t>   </a:t>
            </a:r>
            <a:endParaRPr lang="en-US"/>
          </a:p>
        </p:txBody>
      </p:sp>
      <p:pic>
        <p:nvPicPr>
          <p:cNvPr id="4" name="Picture 4" descr="A picture containing diagram&#10;&#10;Description automatically generated">
            <a:extLst>
              <a:ext uri="{FF2B5EF4-FFF2-40B4-BE49-F238E27FC236}">
                <a16:creationId xmlns:a16="http://schemas.microsoft.com/office/drawing/2014/main" id="{9512B07A-955C-CDB9-AFDE-138DEE0CBF60}"/>
              </a:ext>
            </a:extLst>
          </p:cNvPr>
          <p:cNvPicPr>
            <a:picLocks noChangeAspect="1"/>
          </p:cNvPicPr>
          <p:nvPr/>
        </p:nvPicPr>
        <p:blipFill>
          <a:blip r:embed="rId2"/>
          <a:stretch>
            <a:fillRect/>
          </a:stretch>
        </p:blipFill>
        <p:spPr>
          <a:xfrm>
            <a:off x="1273564" y="1628775"/>
            <a:ext cx="9716757" cy="5023808"/>
          </a:xfrm>
          <a:prstGeom prst="rect">
            <a:avLst/>
          </a:prstGeom>
        </p:spPr>
      </p:pic>
    </p:spTree>
    <p:extLst>
      <p:ext uri="{BB962C8B-B14F-4D97-AF65-F5344CB8AC3E}">
        <p14:creationId xmlns:p14="http://schemas.microsoft.com/office/powerpoint/2010/main" val="1653816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BFA17-AC92-052E-C47B-167CC421E1B2}"/>
              </a:ext>
            </a:extLst>
          </p:cNvPr>
          <p:cNvSpPr>
            <a:spLocks noGrp="1"/>
          </p:cNvSpPr>
          <p:nvPr>
            <p:ph type="title"/>
          </p:nvPr>
        </p:nvSpPr>
        <p:spPr/>
        <p:txBody>
          <a:bodyPr/>
          <a:lstStyle/>
          <a:p>
            <a:pPr algn="ctr"/>
            <a:r>
              <a:rPr lang="en-US" sz="4400" b="1" i="1" u="sng" dirty="0">
                <a:cs typeface="Calibri Light" panose="020F0302020204030204"/>
              </a:rPr>
              <a:t>PIAA 2023-24 Season</a:t>
            </a:r>
            <a:endParaRPr lang="en-US" i="1" u="sng">
              <a:ea typeface="Calibri Light"/>
              <a:cs typeface="Calibri Light"/>
            </a:endParaRPr>
          </a:p>
        </p:txBody>
      </p:sp>
      <p:sp>
        <p:nvSpPr>
          <p:cNvPr id="3" name="Content Placeholder 2">
            <a:extLst>
              <a:ext uri="{FF2B5EF4-FFF2-40B4-BE49-F238E27FC236}">
                <a16:creationId xmlns:a16="http://schemas.microsoft.com/office/drawing/2014/main" id="{6E87FBB3-95BD-F03D-925F-0491CD61D23B}"/>
              </a:ext>
            </a:extLst>
          </p:cNvPr>
          <p:cNvSpPr>
            <a:spLocks noGrp="1"/>
          </p:cNvSpPr>
          <p:nvPr>
            <p:ph idx="1"/>
          </p:nvPr>
        </p:nvSpPr>
        <p:spPr/>
        <p:txBody>
          <a:bodyPr vert="horz" lIns="91440" tIns="45720" rIns="91440" bIns="45720" rtlCol="0" anchor="t">
            <a:normAutofit lnSpcReduction="10000"/>
          </a:bodyPr>
          <a:lstStyle/>
          <a:p>
            <a:r>
              <a:rPr lang="en-US" sz="3600" dirty="0"/>
              <a:t>Substitution Box:</a:t>
            </a:r>
            <a:endParaRPr lang="en-US" sz="3600" dirty="0">
              <a:cs typeface="Calibri"/>
            </a:endParaRPr>
          </a:p>
          <a:p>
            <a:r>
              <a:rPr lang="en-US" sz="3600" u="sng" dirty="0"/>
              <a:t>All Players must be Beckoned onto the field from the Sub Box.</a:t>
            </a:r>
            <a:endParaRPr lang="en-US" sz="3600" u="sng" dirty="0">
              <a:cs typeface="Calibri"/>
            </a:endParaRPr>
          </a:p>
          <a:p>
            <a:r>
              <a:rPr lang="en-US" sz="3600" u="sng" dirty="0"/>
              <a:t>All Players must enter the field at mid field, Sub Box.</a:t>
            </a:r>
            <a:endParaRPr lang="en-US" sz="3600" u="sng" dirty="0">
              <a:cs typeface="Calibri"/>
            </a:endParaRPr>
          </a:p>
          <a:p>
            <a:r>
              <a:rPr lang="en-US" sz="3600" dirty="0"/>
              <a:t>The Player being replaced shall exit the field on the bench side unless they are unable to do so because of injury. Exiting Players shall </a:t>
            </a:r>
            <a:r>
              <a:rPr lang="en-US" sz="3600" u="sng" dirty="0"/>
              <a:t>exit directly to their</a:t>
            </a:r>
            <a:r>
              <a:rPr lang="en-US" sz="3600" dirty="0"/>
              <a:t> </a:t>
            </a:r>
            <a:r>
              <a:rPr lang="en-US" sz="3600" u="sng" dirty="0"/>
              <a:t>team bench</a:t>
            </a:r>
            <a:r>
              <a:rPr lang="en-US" sz="3600" dirty="0"/>
              <a:t>.</a:t>
            </a:r>
            <a:endParaRPr lang="en-US" sz="3600" dirty="0">
              <a:cs typeface="Calibri"/>
            </a:endParaRPr>
          </a:p>
          <a:p>
            <a:endParaRPr lang="en-US" sz="3600" dirty="0">
              <a:cs typeface="Calibri"/>
            </a:endParaRPr>
          </a:p>
        </p:txBody>
      </p:sp>
    </p:spTree>
    <p:extLst>
      <p:ext uri="{BB962C8B-B14F-4D97-AF65-F5344CB8AC3E}">
        <p14:creationId xmlns:p14="http://schemas.microsoft.com/office/powerpoint/2010/main" val="2796636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FBD0B-2459-E2D9-F8FD-CB0546AD72C8}"/>
              </a:ext>
            </a:extLst>
          </p:cNvPr>
          <p:cNvSpPr>
            <a:spLocks noGrp="1"/>
          </p:cNvSpPr>
          <p:nvPr>
            <p:ph type="title"/>
          </p:nvPr>
        </p:nvSpPr>
        <p:spPr>
          <a:xfrm>
            <a:off x="838200" y="882709"/>
            <a:ext cx="10515600" cy="822356"/>
          </a:xfrm>
        </p:spPr>
        <p:txBody>
          <a:bodyPr>
            <a:normAutofit fontScale="90000"/>
          </a:bodyPr>
          <a:lstStyle/>
          <a:p>
            <a:pPr algn="ctr"/>
            <a:r>
              <a:rPr lang="en-US" sz="6000" b="1" i="1" u="sng" dirty="0">
                <a:cs typeface="Calibri Light" panose="020F0302020204030204"/>
              </a:rPr>
              <a:t>PIAA 2023-24 Season</a:t>
            </a:r>
            <a:endParaRPr lang="en-US" sz="6000" i="1" u="sng">
              <a:ea typeface="Calibri Light"/>
              <a:cs typeface="Calibri Light" panose="020F0302020204030204"/>
            </a:endParaRPr>
          </a:p>
          <a:p>
            <a:pPr algn="ctr"/>
            <a:endParaRPr lang="en-US" dirty="0">
              <a:cs typeface="Calibri Light" panose="020F0302020204030204"/>
            </a:endParaRPr>
          </a:p>
        </p:txBody>
      </p:sp>
      <p:sp>
        <p:nvSpPr>
          <p:cNvPr id="3" name="Content Placeholder 2">
            <a:extLst>
              <a:ext uri="{FF2B5EF4-FFF2-40B4-BE49-F238E27FC236}">
                <a16:creationId xmlns:a16="http://schemas.microsoft.com/office/drawing/2014/main" id="{CA88C8AE-DF8D-915C-5A71-4968A0A10168}"/>
              </a:ext>
            </a:extLst>
          </p:cNvPr>
          <p:cNvSpPr>
            <a:spLocks noGrp="1"/>
          </p:cNvSpPr>
          <p:nvPr>
            <p:ph idx="1"/>
          </p:nvPr>
        </p:nvSpPr>
        <p:spPr/>
        <p:txBody>
          <a:bodyPr vert="horz" lIns="91440" tIns="45720" rIns="91440" bIns="45720" rtlCol="0" anchor="t">
            <a:normAutofit/>
          </a:bodyPr>
          <a:lstStyle/>
          <a:p>
            <a:r>
              <a:rPr lang="en-US" sz="3200" dirty="0">
                <a:cs typeface="Calibri"/>
              </a:rPr>
              <a:t>Spectator or spectators consistently interfering with game management.  The Head Referee stops the match and asks the </a:t>
            </a:r>
            <a:r>
              <a:rPr lang="en-US" sz="3200" i="1" u="sng" dirty="0">
                <a:cs typeface="Calibri"/>
              </a:rPr>
              <a:t>Site Manager </a:t>
            </a:r>
            <a:r>
              <a:rPr lang="en-US" sz="3200" dirty="0">
                <a:cs typeface="Calibri"/>
              </a:rPr>
              <a:t>to address the behavior of the spectator or spectators.</a:t>
            </a:r>
          </a:p>
          <a:p>
            <a:r>
              <a:rPr lang="en-US" sz="3200" dirty="0">
                <a:cs typeface="Calibri"/>
              </a:rPr>
              <a:t>Head Referee will pause the game until the situation has been corrected.</a:t>
            </a:r>
          </a:p>
          <a:p>
            <a:r>
              <a:rPr lang="en-US" sz="3200" dirty="0">
                <a:cs typeface="Calibri"/>
              </a:rPr>
              <a:t>Head Referee has the authority to terminate the game.</a:t>
            </a:r>
          </a:p>
        </p:txBody>
      </p:sp>
      <p:pic>
        <p:nvPicPr>
          <p:cNvPr id="4" name="Picture 4" descr="A picture containing diagram&#10;&#10;Description automatically generated">
            <a:extLst>
              <a:ext uri="{FF2B5EF4-FFF2-40B4-BE49-F238E27FC236}">
                <a16:creationId xmlns:a16="http://schemas.microsoft.com/office/drawing/2014/main" id="{3E44AD4A-DE57-902F-C40E-41FD60AEE643}"/>
              </a:ext>
            </a:extLst>
          </p:cNvPr>
          <p:cNvPicPr>
            <a:picLocks noChangeAspect="1"/>
          </p:cNvPicPr>
          <p:nvPr/>
        </p:nvPicPr>
        <p:blipFill>
          <a:blip r:embed="rId2"/>
          <a:stretch>
            <a:fillRect/>
          </a:stretch>
        </p:blipFill>
        <p:spPr>
          <a:xfrm>
            <a:off x="4057650" y="5185103"/>
            <a:ext cx="4076700" cy="96509"/>
          </a:xfrm>
          <a:prstGeom prst="rect">
            <a:avLst/>
          </a:prstGeom>
        </p:spPr>
      </p:pic>
    </p:spTree>
    <p:extLst>
      <p:ext uri="{BB962C8B-B14F-4D97-AF65-F5344CB8AC3E}">
        <p14:creationId xmlns:p14="http://schemas.microsoft.com/office/powerpoint/2010/main" val="227177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351F5-4F1B-7D95-D8FB-D5469D96552F}"/>
              </a:ext>
            </a:extLst>
          </p:cNvPr>
          <p:cNvSpPr>
            <a:spLocks noGrp="1"/>
          </p:cNvSpPr>
          <p:nvPr>
            <p:ph type="title"/>
          </p:nvPr>
        </p:nvSpPr>
        <p:spPr>
          <a:xfrm>
            <a:off x="838200" y="206975"/>
            <a:ext cx="10515600" cy="1613108"/>
          </a:xfrm>
        </p:spPr>
        <p:txBody>
          <a:bodyPr/>
          <a:lstStyle/>
          <a:p>
            <a:pPr algn="ctr"/>
            <a:br>
              <a:rPr lang="en-US" sz="5400" b="1" dirty="0">
                <a:cs typeface="Calibri Light" panose="020F0302020204030204"/>
              </a:rPr>
            </a:br>
            <a:r>
              <a:rPr lang="en-US" sz="5400" b="1" i="1" u="sng" dirty="0">
                <a:cs typeface="Calibri Light" panose="020F0302020204030204"/>
              </a:rPr>
              <a:t>PIAA 2023-24 Season</a:t>
            </a:r>
            <a:endParaRPr lang="en-US" sz="5400" i="1" u="sng">
              <a:ea typeface="Calibri Light"/>
              <a:cs typeface="Calibri Light" panose="020F0302020204030204"/>
            </a:endParaRPr>
          </a:p>
          <a:p>
            <a:pPr algn="ctr"/>
            <a:endParaRPr lang="en-US" sz="4000" dirty="0">
              <a:cs typeface="Calibri Light" panose="020F0302020204030204"/>
            </a:endParaRPr>
          </a:p>
          <a:p>
            <a:pPr algn="ctr"/>
            <a:endParaRPr lang="en-US" dirty="0">
              <a:cs typeface="Calibri Light" panose="020F0302020204030204"/>
            </a:endParaRPr>
          </a:p>
        </p:txBody>
      </p:sp>
      <p:sp>
        <p:nvSpPr>
          <p:cNvPr id="3" name="Content Placeholder 2">
            <a:extLst>
              <a:ext uri="{FF2B5EF4-FFF2-40B4-BE49-F238E27FC236}">
                <a16:creationId xmlns:a16="http://schemas.microsoft.com/office/drawing/2014/main" id="{FD01291F-6A35-D578-57C0-B8FBDCE82588}"/>
              </a:ext>
            </a:extLst>
          </p:cNvPr>
          <p:cNvSpPr>
            <a:spLocks noGrp="1"/>
          </p:cNvSpPr>
          <p:nvPr>
            <p:ph idx="1"/>
          </p:nvPr>
        </p:nvSpPr>
        <p:spPr/>
        <p:txBody>
          <a:bodyPr vert="horz" lIns="91440" tIns="45720" rIns="91440" bIns="45720" rtlCol="0" anchor="t">
            <a:normAutofit/>
          </a:bodyPr>
          <a:lstStyle/>
          <a:p>
            <a:r>
              <a:rPr lang="en-US" sz="3600" dirty="0">
                <a:cs typeface="Calibri"/>
              </a:rPr>
              <a:t>If the Referee stops the clock to check on a player, </a:t>
            </a:r>
            <a:r>
              <a:rPr lang="en-US" sz="3600" u="sng" dirty="0">
                <a:cs typeface="Calibri"/>
              </a:rPr>
              <a:t>the player does not have to leave the field unless the </a:t>
            </a:r>
            <a:r>
              <a:rPr lang="en-US" sz="3600" b="1" u="sng" dirty="0">
                <a:cs typeface="Calibri"/>
              </a:rPr>
              <a:t>Coach</a:t>
            </a:r>
            <a:r>
              <a:rPr lang="en-US" sz="3600" u="sng" dirty="0">
                <a:cs typeface="Calibri"/>
              </a:rPr>
              <a:t> or appropriate </a:t>
            </a:r>
            <a:r>
              <a:rPr lang="en-US" sz="3600" b="1" u="sng" dirty="0">
                <a:cs typeface="Calibri"/>
              </a:rPr>
              <a:t>health care</a:t>
            </a:r>
            <a:r>
              <a:rPr lang="en-US" sz="3600" u="sng" dirty="0">
                <a:cs typeface="Calibri"/>
              </a:rPr>
              <a:t> </a:t>
            </a:r>
            <a:r>
              <a:rPr lang="en-US" sz="3600" b="1" u="sng" dirty="0">
                <a:cs typeface="Calibri"/>
              </a:rPr>
              <a:t>professional is beckoned onto the field</a:t>
            </a:r>
            <a:r>
              <a:rPr lang="en-US" sz="3600" u="sng" dirty="0">
                <a:cs typeface="Calibri"/>
              </a:rPr>
              <a:t> for an apparent injury to the player, the player shall leave the field.</a:t>
            </a:r>
          </a:p>
        </p:txBody>
      </p:sp>
    </p:spTree>
    <p:extLst>
      <p:ext uri="{BB962C8B-B14F-4D97-AF65-F5344CB8AC3E}">
        <p14:creationId xmlns:p14="http://schemas.microsoft.com/office/powerpoint/2010/main" val="407964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3C7F-7DE8-0143-1034-66D25CFE2306}"/>
              </a:ext>
            </a:extLst>
          </p:cNvPr>
          <p:cNvSpPr>
            <a:spLocks noGrp="1"/>
          </p:cNvSpPr>
          <p:nvPr>
            <p:ph type="title"/>
          </p:nvPr>
        </p:nvSpPr>
        <p:spPr/>
        <p:txBody>
          <a:bodyPr/>
          <a:lstStyle/>
          <a:p>
            <a:pPr algn="ctr"/>
            <a:r>
              <a:rPr lang="en-US" sz="5400" b="1" i="1" u="sng" dirty="0">
                <a:ea typeface="Calibri Light"/>
                <a:cs typeface="Calibri Light"/>
              </a:rPr>
              <a:t>PIAA 2023-24 Season</a:t>
            </a:r>
            <a:endParaRPr lang="en-US" sz="5400" i="1" u="sng">
              <a:ea typeface="Calibri Light"/>
              <a:cs typeface="Calibri Light"/>
            </a:endParaRPr>
          </a:p>
          <a:p>
            <a:endParaRPr lang="en-US" dirty="0">
              <a:ea typeface="Calibri Light"/>
              <a:cs typeface="Calibri Light"/>
            </a:endParaRPr>
          </a:p>
        </p:txBody>
      </p:sp>
      <p:pic>
        <p:nvPicPr>
          <p:cNvPr id="4" name="Picture 4" descr="A picture containing diagram&#10;&#10;Description automatically generated">
            <a:extLst>
              <a:ext uri="{FF2B5EF4-FFF2-40B4-BE49-F238E27FC236}">
                <a16:creationId xmlns:a16="http://schemas.microsoft.com/office/drawing/2014/main" id="{0BB68001-8F1A-C3D8-77D1-F3B780061405}"/>
              </a:ext>
            </a:extLst>
          </p:cNvPr>
          <p:cNvPicPr>
            <a:picLocks noGrp="1" noChangeAspect="1"/>
          </p:cNvPicPr>
          <p:nvPr>
            <p:ph idx="1"/>
          </p:nvPr>
        </p:nvPicPr>
        <p:blipFill>
          <a:blip r:embed="rId2"/>
          <a:stretch>
            <a:fillRect/>
          </a:stretch>
        </p:blipFill>
        <p:spPr>
          <a:xfrm>
            <a:off x="1685386" y="1774870"/>
            <a:ext cx="8591189" cy="4898545"/>
          </a:xfrm>
        </p:spPr>
      </p:pic>
    </p:spTree>
    <p:extLst>
      <p:ext uri="{BB962C8B-B14F-4D97-AF65-F5344CB8AC3E}">
        <p14:creationId xmlns:p14="http://schemas.microsoft.com/office/powerpoint/2010/main" val="1185069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20247-B08D-F468-8FE6-A9ACC6E78BEE}"/>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7C67657A-882E-F83D-C445-6EE5AB3C76CF}"/>
              </a:ext>
            </a:extLst>
          </p:cNvPr>
          <p:cNvSpPr>
            <a:spLocks noGrp="1"/>
          </p:cNvSpPr>
          <p:nvPr>
            <p:ph idx="1"/>
          </p:nvPr>
        </p:nvSpPr>
        <p:spPr/>
        <p:txBody>
          <a:bodyPr vert="horz" lIns="91440" tIns="45720" rIns="91440" bIns="45720" rtlCol="0" anchor="t">
            <a:normAutofit/>
          </a:bodyPr>
          <a:lstStyle/>
          <a:p>
            <a:r>
              <a:rPr lang="en-US" sz="2400" b="1" dirty="0">
                <a:cs typeface="Calibri"/>
              </a:rPr>
              <a:t>Mercy Rule:</a:t>
            </a:r>
            <a:r>
              <a:rPr lang="en-US" sz="2400" dirty="0">
                <a:cs typeface="Calibri"/>
              </a:rPr>
              <a:t> The Mercy Rule </a:t>
            </a:r>
            <a:r>
              <a:rPr lang="en-US" sz="2400" u="sng" dirty="0">
                <a:cs typeface="Calibri"/>
              </a:rPr>
              <a:t>cannot go into effect until the second half</a:t>
            </a:r>
            <a:r>
              <a:rPr lang="en-US" sz="2400" dirty="0">
                <a:cs typeface="Calibri"/>
              </a:rPr>
              <a:t>.  When one team gains a 6 goal differential over its opponent the Mercy Rule will be applied to the match, </a:t>
            </a:r>
            <a:r>
              <a:rPr lang="en-US" sz="2400" b="1" u="sng" dirty="0">
                <a:cs typeface="Calibri"/>
              </a:rPr>
              <a:t>second</a:t>
            </a:r>
            <a:r>
              <a:rPr lang="en-US" sz="2400" u="sng" dirty="0">
                <a:cs typeface="Calibri"/>
              </a:rPr>
              <a:t> </a:t>
            </a:r>
            <a:r>
              <a:rPr lang="en-US" sz="2400" b="1" u="sng" dirty="0">
                <a:cs typeface="Calibri"/>
              </a:rPr>
              <a:t>half only</a:t>
            </a:r>
            <a:r>
              <a:rPr lang="en-US" sz="2400" dirty="0">
                <a:cs typeface="Calibri"/>
              </a:rPr>
              <a:t>.  Upon scoring the 6</a:t>
            </a:r>
            <a:r>
              <a:rPr lang="en-US" sz="2400" baseline="30000" dirty="0">
                <a:cs typeface="Calibri"/>
              </a:rPr>
              <a:t>th</a:t>
            </a:r>
            <a:r>
              <a:rPr lang="en-US" sz="2400" dirty="0">
                <a:cs typeface="Calibri"/>
              </a:rPr>
              <a:t> goal the officials should stop the clock to allow for any substitutions before taking the Kick Off.  When the clock starts for the Kick Off, </a:t>
            </a:r>
            <a:r>
              <a:rPr lang="en-US" sz="2400" b="1" dirty="0">
                <a:cs typeface="Calibri"/>
              </a:rPr>
              <a:t>AFTER</a:t>
            </a:r>
            <a:r>
              <a:rPr lang="en-US" sz="2400" dirty="0">
                <a:cs typeface="Calibri"/>
              </a:rPr>
              <a:t> the 6</a:t>
            </a:r>
            <a:r>
              <a:rPr lang="en-US" sz="2400" baseline="30000" dirty="0">
                <a:cs typeface="Calibri"/>
              </a:rPr>
              <a:t>th</a:t>
            </a:r>
            <a:r>
              <a:rPr lang="en-US" sz="2400" dirty="0">
                <a:cs typeface="Calibri"/>
              </a:rPr>
              <a:t> goal has been scored, </a:t>
            </a:r>
            <a:r>
              <a:rPr lang="en-US" sz="2400" u="sng" dirty="0">
                <a:cs typeface="Calibri"/>
              </a:rPr>
              <a:t>it will be a running clock after goals</a:t>
            </a:r>
            <a:r>
              <a:rPr lang="en-US" sz="2400" dirty="0">
                <a:cs typeface="Calibri"/>
              </a:rPr>
              <a:t>. The officials will stop the clock for injuries, cautions, or any other time the officials deem appropriate. </a:t>
            </a:r>
            <a:r>
              <a:rPr lang="en-US" sz="2400" b="1" u="sng" dirty="0">
                <a:cs typeface="Calibri"/>
              </a:rPr>
              <a:t>ADDITION:</a:t>
            </a:r>
            <a:r>
              <a:rPr lang="en-US" sz="2400" dirty="0">
                <a:cs typeface="Calibri"/>
              </a:rPr>
              <a:t> Once the Mercy Rule is applied during the second half, if the team in the lead decides to substitute during the last 5 minutes </a:t>
            </a:r>
            <a:r>
              <a:rPr lang="en-US" sz="2400" b="1" u="sng" dirty="0">
                <a:cs typeface="Calibri"/>
              </a:rPr>
              <a:t>THE CLOCK SHOULD NOT BE STOPPED</a:t>
            </a:r>
            <a:r>
              <a:rPr lang="en-US" sz="2400" b="1" dirty="0">
                <a:cs typeface="Calibri"/>
              </a:rPr>
              <a:t>.  </a:t>
            </a:r>
            <a:r>
              <a:rPr lang="en-US" sz="2400" dirty="0">
                <a:cs typeface="Calibri"/>
              </a:rPr>
              <a:t>The Mercy Rule takes priority over the new rule whereby the clock is stopped if the team in the lead decides to sub during the last 5 minutes of the second half </a:t>
            </a:r>
            <a:r>
              <a:rPr lang="en-US" sz="2400" b="1" dirty="0">
                <a:cs typeface="Calibri"/>
              </a:rPr>
              <a:t>(All levels of competition)</a:t>
            </a:r>
            <a:endParaRPr lang="en-US" sz="2400" dirty="0">
              <a:cs typeface="Calibri" panose="020F0502020204030204"/>
            </a:endParaRPr>
          </a:p>
          <a:p>
            <a:endParaRPr lang="en-US" dirty="0">
              <a:cs typeface="Calibri"/>
            </a:endParaRPr>
          </a:p>
        </p:txBody>
      </p:sp>
    </p:spTree>
    <p:extLst>
      <p:ext uri="{BB962C8B-B14F-4D97-AF65-F5344CB8AC3E}">
        <p14:creationId xmlns:p14="http://schemas.microsoft.com/office/powerpoint/2010/main" val="3547371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D28FD-75CF-9070-170B-923E3AEF5983}"/>
              </a:ext>
            </a:extLst>
          </p:cNvPr>
          <p:cNvSpPr>
            <a:spLocks noGrp="1"/>
          </p:cNvSpPr>
          <p:nvPr>
            <p:ph type="title"/>
          </p:nvPr>
        </p:nvSpPr>
        <p:spPr/>
        <p:txBody>
          <a:bodyPr/>
          <a:lstStyle/>
          <a:p>
            <a:pPr algn="ctr"/>
            <a:r>
              <a:rPr lang="en-US" sz="5400" b="1" i="1" u="sng" dirty="0">
                <a:cs typeface="Calibri Light"/>
              </a:rPr>
              <a:t>PIAA 2023-24 Season</a:t>
            </a:r>
            <a:endParaRPr lang="en-US" sz="5400" dirty="0">
              <a:cs typeface="Calibri Light"/>
            </a:endParaRPr>
          </a:p>
          <a:p>
            <a:endParaRPr lang="en-US" dirty="0">
              <a:cs typeface="Calibri Light"/>
            </a:endParaRPr>
          </a:p>
        </p:txBody>
      </p:sp>
      <p:sp>
        <p:nvSpPr>
          <p:cNvPr id="3" name="Content Placeholder 2">
            <a:extLst>
              <a:ext uri="{FF2B5EF4-FFF2-40B4-BE49-F238E27FC236}">
                <a16:creationId xmlns:a16="http://schemas.microsoft.com/office/drawing/2014/main" id="{E51FE1D0-8727-AFBF-BDEA-81B028DD953E}"/>
              </a:ext>
            </a:extLst>
          </p:cNvPr>
          <p:cNvSpPr>
            <a:spLocks noGrp="1"/>
          </p:cNvSpPr>
          <p:nvPr>
            <p:ph idx="1"/>
          </p:nvPr>
        </p:nvSpPr>
        <p:spPr>
          <a:xfrm>
            <a:off x="838200" y="1264909"/>
            <a:ext cx="10515600" cy="5357752"/>
          </a:xfrm>
        </p:spPr>
        <p:txBody>
          <a:bodyPr vert="horz" lIns="91440" tIns="45720" rIns="91440" bIns="45720" rtlCol="0" anchor="t">
            <a:noAutofit/>
          </a:bodyPr>
          <a:lstStyle/>
          <a:p>
            <a:r>
              <a:rPr lang="en-US" sz="2400" b="1" dirty="0">
                <a:cs typeface="Calibri"/>
              </a:rPr>
              <a:t>Sportsmanship Message: </a:t>
            </a:r>
            <a:r>
              <a:rPr lang="en-US" sz="2400" dirty="0">
                <a:cs typeface="Calibri"/>
              </a:rPr>
              <a:t>PIAA requires all registered sports' officials to enforce the sportsmanship rules for coaches and contestants. Actions meant to demean opposing contestants, teams, spectators, and officials are not in the highest ideals of interscholastic education and will not be tolerated. Let today's contest reflect mutual respect. Coaches please certify to the contest official(s) that your contestants are legally equipped and uniformed according to NFHS rules and PIAA adoptions, or will be at the kick off. Good luck in today's contest.</a:t>
            </a:r>
          </a:p>
          <a:p>
            <a:r>
              <a:rPr lang="en-US" sz="2400" b="1" dirty="0">
                <a:cs typeface="Calibri"/>
              </a:rPr>
              <a:t>Arrival at the Site:</a:t>
            </a:r>
            <a:r>
              <a:rPr lang="en-US" sz="2400" dirty="0">
                <a:cs typeface="Calibri"/>
              </a:rPr>
              <a:t>  </a:t>
            </a:r>
            <a:r>
              <a:rPr lang="en-US" sz="2400" u="sng" dirty="0">
                <a:cs typeface="Calibri"/>
              </a:rPr>
              <a:t>At least </a:t>
            </a:r>
            <a:r>
              <a:rPr lang="en-US" sz="2400" b="1" u="sng" dirty="0">
                <a:cs typeface="Calibri"/>
              </a:rPr>
              <a:t>thirty minutes</a:t>
            </a:r>
            <a:r>
              <a:rPr lang="en-US" sz="2400" dirty="0">
                <a:cs typeface="Calibri"/>
              </a:rPr>
              <a:t> prior to the scheduled kickoff. </a:t>
            </a:r>
          </a:p>
          <a:p>
            <a:r>
              <a:rPr lang="en-US" sz="2400" b="1" dirty="0">
                <a:cs typeface="Calibri"/>
              </a:rPr>
              <a:t>Suspended Game</a:t>
            </a:r>
            <a:r>
              <a:rPr lang="en-US" sz="2400" dirty="0">
                <a:cs typeface="Calibri"/>
              </a:rPr>
              <a:t>:  Rule 7-1-3 (PIAA Modification) The Head Referee shall declare it an official Contest if one complete half or more of the Contest has been played. If less than one-half of the Contest has been played, the game shall be restarted from the suspension of play. In the event a winner must be determined for regular season tournament or to advance during a post season Contest, the Contest shall be resumed at the point of suspension.</a:t>
            </a:r>
          </a:p>
          <a:p>
            <a:endParaRPr lang="en-US" sz="600" b="1" dirty="0">
              <a:cs typeface="Calibri"/>
            </a:endParaRPr>
          </a:p>
        </p:txBody>
      </p:sp>
    </p:spTree>
    <p:extLst>
      <p:ext uri="{BB962C8B-B14F-4D97-AF65-F5344CB8AC3E}">
        <p14:creationId xmlns:p14="http://schemas.microsoft.com/office/powerpoint/2010/main" val="2094749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TotalTime>
  <Words>1236</Words>
  <Application>Microsoft Macintosh PowerPoint</Application>
  <PresentationFormat>Widescreen</PresentationFormat>
  <Paragraphs>64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PIAA 2023-24 Season </vt:lpstr>
      <vt:lpstr>PIAA 2023-24 Season</vt:lpstr>
      <vt:lpstr>PIAA 2023-24 Season </vt:lpstr>
      <vt:lpstr>PIAA 2023-24 Season</vt:lpstr>
      <vt:lpstr>PIAA 2023-24 Season </vt:lpstr>
      <vt:lpstr> PIAA 2023-24 Season  </vt:lpstr>
      <vt:lpstr>PIAA 2023-24 Season </vt:lpstr>
      <vt:lpstr>PIAA 2023-24 Season </vt:lpstr>
      <vt:lpstr>PIAA 2023-24 Season </vt:lpstr>
      <vt:lpstr>PIAA 2023-24 Season </vt:lpstr>
      <vt:lpstr>PIAA 2023-24 Season </vt:lpstr>
      <vt:lpstr>PIAA 2023-24 Season </vt:lpstr>
      <vt:lpstr>PIAA 2023-24 Season </vt:lpstr>
      <vt:lpstr>PIAA 2023-24 Season </vt:lpstr>
      <vt:lpstr>PIAA 2023-24 Season </vt:lpstr>
      <vt:lpstr>PIAA 2023-24 Season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Gil Zirkel</cp:lastModifiedBy>
  <cp:revision>319</cp:revision>
  <dcterms:created xsi:type="dcterms:W3CDTF">2023-07-25T18:25:54Z</dcterms:created>
  <dcterms:modified xsi:type="dcterms:W3CDTF">2023-08-11T18:42:59Z</dcterms:modified>
</cp:coreProperties>
</file>