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2" r:id="rId2"/>
    <p:sldId id="261" r:id="rId3"/>
    <p:sldId id="257" r:id="rId4"/>
    <p:sldId id="256" r:id="rId5"/>
    <p:sldId id="258" r:id="rId6"/>
    <p:sldId id="260" r:id="rId7"/>
    <p:sldId id="259"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5F99A46-43D8-44B9-8691-231E99A4E5C4}" v="172" dt="2023-08-10T23:55:37.62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65" autoAdjust="0"/>
    <p:restoredTop sz="94660"/>
  </p:normalViewPr>
  <p:slideViewPr>
    <p:cSldViewPr snapToGrid="0">
      <p:cViewPr varScale="1">
        <p:scale>
          <a:sx n="112" d="100"/>
          <a:sy n="112" d="100"/>
        </p:scale>
        <p:origin x="328" y="20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8/27/23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8/27/23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8/27/23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8/27/23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8/27/23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8/27/23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8/27/23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8/27/23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8/27/23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8/27/23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8/27/23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8/27/23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92D2B6-AFDB-451E-05DC-7AC772AC2F36}"/>
              </a:ext>
            </a:extLst>
          </p:cNvPr>
          <p:cNvSpPr>
            <a:spLocks noGrp="1"/>
          </p:cNvSpPr>
          <p:nvPr>
            <p:ph type="title"/>
          </p:nvPr>
        </p:nvSpPr>
        <p:spPr/>
        <p:txBody>
          <a:bodyPr/>
          <a:lstStyle/>
          <a:p>
            <a:pPr algn="ctr"/>
            <a:r>
              <a:rPr lang="en-US" b="1" dirty="0"/>
              <a:t>MISC.</a:t>
            </a:r>
            <a:endParaRPr lang="en-US" dirty="0"/>
          </a:p>
        </p:txBody>
      </p:sp>
      <p:sp>
        <p:nvSpPr>
          <p:cNvPr id="3" name="Content Placeholder 2">
            <a:extLst>
              <a:ext uri="{FF2B5EF4-FFF2-40B4-BE49-F238E27FC236}">
                <a16:creationId xmlns:a16="http://schemas.microsoft.com/office/drawing/2014/main" id="{8575E8F9-69B3-2374-FAC9-764A9DCF430F}"/>
              </a:ext>
            </a:extLst>
          </p:cNvPr>
          <p:cNvSpPr>
            <a:spLocks noGrp="1"/>
          </p:cNvSpPr>
          <p:nvPr>
            <p:ph idx="1"/>
          </p:nvPr>
        </p:nvSpPr>
        <p:spPr/>
        <p:txBody>
          <a:bodyPr>
            <a:normAutofit fontScale="77500" lnSpcReduction="20000"/>
          </a:bodyPr>
          <a:lstStyle/>
          <a:p>
            <a:pPr rtl="0"/>
            <a:r>
              <a:rPr lang="en-US" dirty="0">
                <a:effectLst/>
              </a:rPr>
              <a:t>Pre-season games (scrimmages) are for players, coaches, and referees to prepare for the official soccer season.  Everyone is in a </a:t>
            </a:r>
            <a:r>
              <a:rPr lang="en-US" u="sng" dirty="0">
                <a:effectLst/>
              </a:rPr>
              <a:t>learning mode</a:t>
            </a:r>
            <a:r>
              <a:rPr lang="en-US" dirty="0">
                <a:effectLst/>
              </a:rPr>
              <a:t>.</a:t>
            </a:r>
          </a:p>
          <a:p>
            <a:pPr rtl="0"/>
            <a:endParaRPr lang="en-US" dirty="0">
              <a:effectLst/>
            </a:endParaRPr>
          </a:p>
          <a:p>
            <a:pPr rtl="0"/>
            <a:r>
              <a:rPr lang="en-US" u="sng" dirty="0">
                <a:effectLst/>
              </a:rPr>
              <a:t>Referees need to get up to speed quickly</a:t>
            </a:r>
            <a:r>
              <a:rPr lang="en-US" dirty="0">
                <a:effectLst/>
              </a:rPr>
              <a:t>, help each other, talk to each other, learn from each other. The Pre-Game is set up for referees to </a:t>
            </a:r>
            <a:r>
              <a:rPr lang="en-US" u="sng" dirty="0">
                <a:effectLst/>
              </a:rPr>
              <a:t>all get on the same page</a:t>
            </a:r>
            <a:r>
              <a:rPr lang="en-US" u="sng" dirty="0"/>
              <a:t>.</a:t>
            </a:r>
          </a:p>
          <a:p>
            <a:pPr rtl="0"/>
            <a:endParaRPr lang="en-US" dirty="0">
              <a:effectLst/>
            </a:endParaRPr>
          </a:p>
          <a:p>
            <a:r>
              <a:rPr lang="en-US" dirty="0">
                <a:effectLst/>
              </a:rPr>
              <a:t>College Referees v PIAA Referees  (NFHS Rules v PIAA Adoptions and Modifications)</a:t>
            </a:r>
          </a:p>
          <a:p>
            <a:pPr marL="0" indent="0">
              <a:buNone/>
            </a:pPr>
            <a:r>
              <a:rPr lang="en-US" dirty="0">
                <a:effectLst/>
              </a:rPr>
              <a:t> </a:t>
            </a:r>
          </a:p>
          <a:p>
            <a:pPr rtl="0"/>
            <a:r>
              <a:rPr lang="en-US" dirty="0">
                <a:effectLst/>
              </a:rPr>
              <a:t>Please use the Pre-Game opportunity to prepare yourselves, prior to each game.</a:t>
            </a:r>
          </a:p>
          <a:p>
            <a:pPr rtl="0"/>
            <a:endParaRPr lang="en-US" dirty="0">
              <a:effectLst/>
            </a:endParaRPr>
          </a:p>
          <a:p>
            <a:pPr rtl="0"/>
            <a:r>
              <a:rPr lang="en-US" dirty="0">
                <a:effectLst/>
              </a:rPr>
              <a:t>Radios also are a valuable asset during the game to communicate with each other. </a:t>
            </a:r>
          </a:p>
          <a:p>
            <a:pPr marL="0" indent="0">
              <a:buNone/>
            </a:pPr>
            <a:br>
              <a:rPr lang="en-US" dirty="0">
                <a:effectLst/>
              </a:rPr>
            </a:br>
            <a:endParaRPr lang="en-US" dirty="0"/>
          </a:p>
        </p:txBody>
      </p:sp>
    </p:spTree>
    <p:extLst>
      <p:ext uri="{BB962C8B-B14F-4D97-AF65-F5344CB8AC3E}">
        <p14:creationId xmlns:p14="http://schemas.microsoft.com/office/powerpoint/2010/main" val="32898286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731FFC-61BC-609C-BBE6-7E54FDE40871}"/>
              </a:ext>
            </a:extLst>
          </p:cNvPr>
          <p:cNvSpPr>
            <a:spLocks noGrp="1"/>
          </p:cNvSpPr>
          <p:nvPr>
            <p:ph type="title"/>
          </p:nvPr>
        </p:nvSpPr>
        <p:spPr/>
        <p:txBody>
          <a:bodyPr/>
          <a:lstStyle/>
          <a:p>
            <a:pPr algn="ctr"/>
            <a:r>
              <a:rPr lang="en-US" b="1" dirty="0"/>
              <a:t>MISC.</a:t>
            </a:r>
          </a:p>
        </p:txBody>
      </p:sp>
      <p:sp>
        <p:nvSpPr>
          <p:cNvPr id="3" name="Content Placeholder 2">
            <a:extLst>
              <a:ext uri="{FF2B5EF4-FFF2-40B4-BE49-F238E27FC236}">
                <a16:creationId xmlns:a16="http://schemas.microsoft.com/office/drawing/2014/main" id="{209151CE-97AA-454F-9AE4-938E43DE675A}"/>
              </a:ext>
            </a:extLst>
          </p:cNvPr>
          <p:cNvSpPr>
            <a:spLocks noGrp="1"/>
          </p:cNvSpPr>
          <p:nvPr>
            <p:ph idx="1"/>
          </p:nvPr>
        </p:nvSpPr>
        <p:spPr/>
        <p:txBody>
          <a:bodyPr/>
          <a:lstStyle/>
          <a:p>
            <a:r>
              <a:rPr lang="en-US" dirty="0"/>
              <a:t>Substitution Box</a:t>
            </a:r>
          </a:p>
          <a:p>
            <a:r>
              <a:rPr lang="en-US" dirty="0"/>
              <a:t>All Subs </a:t>
            </a:r>
            <a:r>
              <a:rPr lang="en-US" b="1" u="sng" dirty="0"/>
              <a:t>Must be Beckoned </a:t>
            </a:r>
            <a:r>
              <a:rPr lang="en-US" dirty="0"/>
              <a:t>onto the field</a:t>
            </a:r>
          </a:p>
          <a:p>
            <a:r>
              <a:rPr lang="en-US" dirty="0"/>
              <a:t>All players exiting the field, must go directly to the bench side</a:t>
            </a:r>
          </a:p>
          <a:p>
            <a:r>
              <a:rPr lang="en-US" dirty="0"/>
              <a:t>Second Half/last 5 min. of the game, team in the lead subs, clock stops.</a:t>
            </a:r>
          </a:p>
          <a:p>
            <a:r>
              <a:rPr lang="en-US" dirty="0"/>
              <a:t>Guidelines on Handling Practices and Contests during Lightning or </a:t>
            </a:r>
            <a:r>
              <a:rPr lang="en-US"/>
              <a:t>Thunder Disturbances</a:t>
            </a:r>
            <a:endParaRPr lang="en-US" dirty="0"/>
          </a:p>
        </p:txBody>
      </p:sp>
    </p:spTree>
    <p:extLst>
      <p:ext uri="{BB962C8B-B14F-4D97-AF65-F5344CB8AC3E}">
        <p14:creationId xmlns:p14="http://schemas.microsoft.com/office/powerpoint/2010/main" val="24722707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7C599B-82FC-B42B-E47F-37FB8A5134D8}"/>
              </a:ext>
            </a:extLst>
          </p:cNvPr>
          <p:cNvSpPr>
            <a:spLocks noGrp="1"/>
          </p:cNvSpPr>
          <p:nvPr>
            <p:ph type="title"/>
          </p:nvPr>
        </p:nvSpPr>
        <p:spPr/>
        <p:txBody>
          <a:bodyPr>
            <a:normAutofit/>
          </a:bodyPr>
          <a:lstStyle/>
          <a:p>
            <a:pPr algn="ctr"/>
            <a:r>
              <a:rPr lang="en-US" sz="4800" b="1" dirty="0">
                <a:cs typeface="Calibri Light"/>
              </a:rPr>
              <a:t>DOGSO</a:t>
            </a:r>
          </a:p>
        </p:txBody>
      </p:sp>
      <p:sp>
        <p:nvSpPr>
          <p:cNvPr id="3" name="Content Placeholder 2">
            <a:extLst>
              <a:ext uri="{FF2B5EF4-FFF2-40B4-BE49-F238E27FC236}">
                <a16:creationId xmlns:a16="http://schemas.microsoft.com/office/drawing/2014/main" id="{F104E781-E40A-6521-4E83-4EAD676F5774}"/>
              </a:ext>
            </a:extLst>
          </p:cNvPr>
          <p:cNvSpPr>
            <a:spLocks noGrp="1"/>
          </p:cNvSpPr>
          <p:nvPr>
            <p:ph idx="1"/>
          </p:nvPr>
        </p:nvSpPr>
        <p:spPr/>
        <p:txBody>
          <a:bodyPr>
            <a:normAutofit/>
          </a:bodyPr>
          <a:lstStyle/>
          <a:p>
            <a:pPr algn="ctr"/>
            <a:endParaRPr lang="en-US" sz="4000" i="1" dirty="0">
              <a:cs typeface="Calibri Light"/>
            </a:endParaRPr>
          </a:p>
          <a:p>
            <a:pPr marL="457200" lvl="1" indent="0" algn="ctr">
              <a:buNone/>
            </a:pPr>
            <a:r>
              <a:rPr lang="en-US" sz="3600" i="1" dirty="0">
                <a:cs typeface="Calibri Light"/>
              </a:rPr>
              <a:t>Denying an Obvious Goal Scoring Opportunity</a:t>
            </a:r>
            <a:br>
              <a:rPr lang="en-US" sz="3600" dirty="0">
                <a:cs typeface="Calibri Light"/>
              </a:rPr>
            </a:br>
            <a:endParaRPr lang="en-US" sz="3600" dirty="0">
              <a:cs typeface="Calibri Light"/>
            </a:endParaRPr>
          </a:p>
          <a:p>
            <a:pPr marL="0" indent="0" algn="ctr">
              <a:buNone/>
            </a:pPr>
            <a:endParaRPr lang="en-US" sz="4000" b="1" dirty="0">
              <a:cs typeface="Calibri Light"/>
            </a:endParaRPr>
          </a:p>
          <a:p>
            <a:pPr marL="0" indent="0" algn="ctr">
              <a:buNone/>
            </a:pPr>
            <a:r>
              <a:rPr lang="en-US" sz="4000" b="1" dirty="0">
                <a:cs typeface="Calibri Light"/>
              </a:rPr>
              <a:t>DOGSO</a:t>
            </a:r>
            <a:endParaRPr lang="en-US" sz="4000" dirty="0"/>
          </a:p>
        </p:txBody>
      </p:sp>
    </p:spTree>
    <p:extLst>
      <p:ext uri="{BB962C8B-B14F-4D97-AF65-F5344CB8AC3E}">
        <p14:creationId xmlns:p14="http://schemas.microsoft.com/office/powerpoint/2010/main" val="31195783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530087"/>
            <a:ext cx="9144000" cy="1656522"/>
          </a:xfrm>
        </p:spPr>
        <p:txBody>
          <a:bodyPr>
            <a:normAutofit fontScale="90000"/>
          </a:bodyPr>
          <a:lstStyle/>
          <a:p>
            <a:br>
              <a:rPr lang="en-US" sz="3200" b="1" dirty="0">
                <a:ea typeface="+mj-lt"/>
                <a:cs typeface="+mj-lt"/>
              </a:rPr>
            </a:br>
            <a:r>
              <a:rPr lang="en-US" sz="3200" b="1" dirty="0">
                <a:ea typeface="+mj-lt"/>
                <a:cs typeface="+mj-lt"/>
              </a:rPr>
              <a:t> For a player to be sent off for denying an obvious goal-scoring opportunity the following </a:t>
            </a:r>
            <a:r>
              <a:rPr lang="en-US" sz="3200" b="1" u="sng" dirty="0">
                <a:ea typeface="+mj-lt"/>
                <a:cs typeface="+mj-lt"/>
              </a:rPr>
              <a:t>four criteria must be present:</a:t>
            </a:r>
            <a:endParaRPr lang="en-US" sz="3200" b="1" u="sng" dirty="0">
              <a:cs typeface="Calibri Light"/>
            </a:endParaRPr>
          </a:p>
        </p:txBody>
      </p:sp>
      <p:sp>
        <p:nvSpPr>
          <p:cNvPr id="3" name="Subtitle 2"/>
          <p:cNvSpPr>
            <a:spLocks noGrp="1"/>
          </p:cNvSpPr>
          <p:nvPr>
            <p:ph type="subTitle" idx="1"/>
          </p:nvPr>
        </p:nvSpPr>
        <p:spPr>
          <a:xfrm>
            <a:off x="1322717" y="2725020"/>
            <a:ext cx="9345283" cy="3294780"/>
          </a:xfrm>
        </p:spPr>
        <p:txBody>
          <a:bodyPr vert="horz" lIns="91440" tIns="45720" rIns="91440" bIns="45720" rtlCol="0" anchor="t">
            <a:normAutofit/>
          </a:bodyPr>
          <a:lstStyle/>
          <a:p>
            <a:pPr algn="l"/>
            <a:r>
              <a:rPr lang="en-US" sz="2800" dirty="0">
                <a:cs typeface="Calibri"/>
              </a:rPr>
              <a:t>1.</a:t>
            </a:r>
            <a:r>
              <a:rPr lang="en-US" sz="2800" b="1" u="sng" dirty="0">
                <a:cs typeface="Calibri"/>
              </a:rPr>
              <a:t>Distance</a:t>
            </a:r>
            <a:r>
              <a:rPr lang="en-US" sz="2800" dirty="0">
                <a:cs typeface="Calibri"/>
              </a:rPr>
              <a:t> between the offense and the goal (offense must be near the goal)</a:t>
            </a:r>
          </a:p>
          <a:p>
            <a:pPr algn="l"/>
            <a:r>
              <a:rPr lang="en-US" sz="2800" dirty="0">
                <a:cs typeface="Calibri"/>
              </a:rPr>
              <a:t>2.General </a:t>
            </a:r>
            <a:r>
              <a:rPr lang="en-US" sz="2800" b="1" u="sng" dirty="0">
                <a:cs typeface="Calibri"/>
              </a:rPr>
              <a:t>Direction</a:t>
            </a:r>
            <a:r>
              <a:rPr lang="en-US" sz="2800" dirty="0">
                <a:cs typeface="Calibri"/>
              </a:rPr>
              <a:t> of play (attacking players are headed toward the goal)</a:t>
            </a:r>
          </a:p>
          <a:p>
            <a:pPr algn="l"/>
            <a:r>
              <a:rPr lang="en-US" sz="2800" dirty="0">
                <a:cs typeface="Calibri"/>
              </a:rPr>
              <a:t>3.Likelihood of keeping or gaining </a:t>
            </a:r>
            <a:r>
              <a:rPr lang="en-US" sz="2800" b="1" u="sng" dirty="0">
                <a:cs typeface="Calibri"/>
              </a:rPr>
              <a:t>control of the ball in order to score</a:t>
            </a:r>
          </a:p>
          <a:p>
            <a:pPr algn="l"/>
            <a:r>
              <a:rPr lang="en-US" sz="2800" dirty="0">
                <a:cs typeface="Calibri"/>
              </a:rPr>
              <a:t>4.Location and number of </a:t>
            </a:r>
            <a:r>
              <a:rPr lang="en-US" sz="2800" b="1" u="sng" dirty="0">
                <a:cs typeface="Calibri"/>
              </a:rPr>
              <a:t>Defenders</a:t>
            </a:r>
          </a:p>
          <a:p>
            <a:pPr algn="l"/>
            <a:endParaRPr lang="en-US" sz="2800" b="1" u="sng" dirty="0">
              <a:cs typeface="Calibri"/>
            </a:endParaRPr>
          </a:p>
        </p:txBody>
      </p:sp>
    </p:spTree>
    <p:extLst>
      <p:ext uri="{BB962C8B-B14F-4D97-AF65-F5344CB8AC3E}">
        <p14:creationId xmlns:p14="http://schemas.microsoft.com/office/powerpoint/2010/main" val="1098572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FE0B0-E0F5-6CC7-0BB5-D440128FA131}"/>
              </a:ext>
            </a:extLst>
          </p:cNvPr>
          <p:cNvSpPr>
            <a:spLocks noGrp="1"/>
          </p:cNvSpPr>
          <p:nvPr>
            <p:ph type="title"/>
          </p:nvPr>
        </p:nvSpPr>
        <p:spPr/>
        <p:txBody>
          <a:bodyPr/>
          <a:lstStyle/>
          <a:p>
            <a:pPr algn="ctr"/>
            <a:r>
              <a:rPr lang="en-US" sz="4400" b="1" dirty="0">
                <a:cs typeface="Calibri Light"/>
              </a:rPr>
              <a:t>DOGSO</a:t>
            </a:r>
            <a:endParaRPr lang="en-US" dirty="0"/>
          </a:p>
        </p:txBody>
      </p:sp>
      <p:sp>
        <p:nvSpPr>
          <p:cNvPr id="3" name="Content Placeholder 2">
            <a:extLst>
              <a:ext uri="{FF2B5EF4-FFF2-40B4-BE49-F238E27FC236}">
                <a16:creationId xmlns:a16="http://schemas.microsoft.com/office/drawing/2014/main" id="{071F2E68-8956-5136-3F83-32210FCD13AC}"/>
              </a:ext>
            </a:extLst>
          </p:cNvPr>
          <p:cNvSpPr>
            <a:spLocks noGrp="1"/>
          </p:cNvSpPr>
          <p:nvPr>
            <p:ph idx="1"/>
          </p:nvPr>
        </p:nvSpPr>
        <p:spPr/>
        <p:txBody>
          <a:bodyPr>
            <a:normAutofit/>
          </a:bodyPr>
          <a:lstStyle/>
          <a:p>
            <a:pPr marL="0" indent="0">
              <a:buNone/>
            </a:pPr>
            <a:r>
              <a:rPr lang="en-US" sz="3600" dirty="0"/>
              <a:t>Where a player commits an offence against an opponent </a:t>
            </a:r>
            <a:r>
              <a:rPr lang="en-US" sz="3600" u="sng" dirty="0"/>
              <a:t>within their own penalty area</a:t>
            </a:r>
            <a:r>
              <a:rPr lang="en-US" sz="3600" dirty="0"/>
              <a:t> which denies an opponent an obvious goal-scoring opportunity and the referee awards a penalty kick, the offender is cautioned if the offense was an attempt to play the ball, in all other circumstances (e.g. holding, pulling, pushing, no possibility to play the ball, etc.) the offending player must be disqualified. </a:t>
            </a:r>
          </a:p>
        </p:txBody>
      </p:sp>
    </p:spTree>
    <p:extLst>
      <p:ext uri="{BB962C8B-B14F-4D97-AF65-F5344CB8AC3E}">
        <p14:creationId xmlns:p14="http://schemas.microsoft.com/office/powerpoint/2010/main" val="24367838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536793-4A5E-9367-1CA1-B3F421C2BABC}"/>
              </a:ext>
            </a:extLst>
          </p:cNvPr>
          <p:cNvSpPr>
            <a:spLocks noGrp="1"/>
          </p:cNvSpPr>
          <p:nvPr>
            <p:ph type="title"/>
          </p:nvPr>
        </p:nvSpPr>
        <p:spPr/>
        <p:txBody>
          <a:bodyPr/>
          <a:lstStyle/>
          <a:p>
            <a:pPr algn="ctr"/>
            <a:r>
              <a:rPr lang="en-US" sz="4400" b="1" dirty="0">
                <a:cs typeface="Calibri Light"/>
              </a:rPr>
              <a:t>DOGSO</a:t>
            </a:r>
            <a:endParaRPr lang="en-US" dirty="0"/>
          </a:p>
        </p:txBody>
      </p:sp>
      <p:sp>
        <p:nvSpPr>
          <p:cNvPr id="3" name="Content Placeholder 2">
            <a:extLst>
              <a:ext uri="{FF2B5EF4-FFF2-40B4-BE49-F238E27FC236}">
                <a16:creationId xmlns:a16="http://schemas.microsoft.com/office/drawing/2014/main" id="{C997D95C-1A3B-5338-FFBA-0A06DBC4F3CA}"/>
              </a:ext>
            </a:extLst>
          </p:cNvPr>
          <p:cNvSpPr>
            <a:spLocks noGrp="1"/>
          </p:cNvSpPr>
          <p:nvPr>
            <p:ph idx="1"/>
          </p:nvPr>
        </p:nvSpPr>
        <p:spPr/>
        <p:txBody>
          <a:bodyPr>
            <a:normAutofit/>
          </a:bodyPr>
          <a:lstStyle/>
          <a:p>
            <a:pPr marL="0" indent="0">
              <a:buNone/>
            </a:pPr>
            <a:r>
              <a:rPr lang="en-US" sz="3600" dirty="0"/>
              <a:t>Where a player commits an offence against an opponent which denies an opponent an obvious goal-scoring opportunity, outside the PA and the referee awards a DFK or IDFK, the offending player must be disqualified</a:t>
            </a:r>
          </a:p>
        </p:txBody>
      </p:sp>
    </p:spTree>
    <p:extLst>
      <p:ext uri="{BB962C8B-B14F-4D97-AF65-F5344CB8AC3E}">
        <p14:creationId xmlns:p14="http://schemas.microsoft.com/office/powerpoint/2010/main" val="30536303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2E4D30-5764-FE89-5003-EB9AC7A0036C}"/>
              </a:ext>
            </a:extLst>
          </p:cNvPr>
          <p:cNvSpPr>
            <a:spLocks noGrp="1"/>
          </p:cNvSpPr>
          <p:nvPr>
            <p:ph type="title"/>
          </p:nvPr>
        </p:nvSpPr>
        <p:spPr/>
        <p:txBody>
          <a:bodyPr/>
          <a:lstStyle/>
          <a:p>
            <a:pPr algn="ctr"/>
            <a:r>
              <a:rPr lang="en-US" sz="4400" b="1" dirty="0">
                <a:cs typeface="Calibri Light"/>
              </a:rPr>
              <a:t>DOGSO</a:t>
            </a:r>
            <a:endParaRPr lang="en-US" dirty="0"/>
          </a:p>
        </p:txBody>
      </p:sp>
      <p:sp>
        <p:nvSpPr>
          <p:cNvPr id="3" name="Content Placeholder 2">
            <a:extLst>
              <a:ext uri="{FF2B5EF4-FFF2-40B4-BE49-F238E27FC236}">
                <a16:creationId xmlns:a16="http://schemas.microsoft.com/office/drawing/2014/main" id="{46BD99E7-09AC-DCD4-AE24-1FE70D628C32}"/>
              </a:ext>
            </a:extLst>
          </p:cNvPr>
          <p:cNvSpPr>
            <a:spLocks noGrp="1"/>
          </p:cNvSpPr>
          <p:nvPr>
            <p:ph idx="1"/>
          </p:nvPr>
        </p:nvSpPr>
        <p:spPr/>
        <p:txBody>
          <a:bodyPr>
            <a:normAutofit/>
          </a:bodyPr>
          <a:lstStyle/>
          <a:p>
            <a:pPr marL="0" indent="0">
              <a:buNone/>
            </a:pPr>
            <a:r>
              <a:rPr lang="en-US" sz="3600" dirty="0"/>
              <a:t>Where a player denies the opposing team a goal or an obvious goal-scoring opportunity by a handball offence, the player is sent off </a:t>
            </a:r>
            <a:r>
              <a:rPr lang="en-US" sz="3600" u="sng" dirty="0"/>
              <a:t>wherever the offence occurs </a:t>
            </a:r>
            <a:r>
              <a:rPr lang="en-US" sz="3600" dirty="0"/>
              <a:t>(except a goalkeeper within their penalty area).</a:t>
            </a:r>
          </a:p>
        </p:txBody>
      </p:sp>
    </p:spTree>
    <p:extLst>
      <p:ext uri="{BB962C8B-B14F-4D97-AF65-F5344CB8AC3E}">
        <p14:creationId xmlns:p14="http://schemas.microsoft.com/office/powerpoint/2010/main" val="161400570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3720</TotalTime>
  <Words>407</Words>
  <Application>Microsoft Macintosh PowerPoint</Application>
  <PresentationFormat>Widescreen</PresentationFormat>
  <Paragraphs>33</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MISC.</vt:lpstr>
      <vt:lpstr>MISC.</vt:lpstr>
      <vt:lpstr>DOGSO</vt:lpstr>
      <vt:lpstr>  For a player to be sent off for denying an obvious goal-scoring opportunity the following four criteria must be present:</vt:lpstr>
      <vt:lpstr>DOGSO</vt:lpstr>
      <vt:lpstr>DOGSO</vt:lpstr>
      <vt:lpstr>DOGSO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Gil Zirkel</cp:lastModifiedBy>
  <cp:revision>66</cp:revision>
  <dcterms:created xsi:type="dcterms:W3CDTF">2023-08-10T23:39:27Z</dcterms:created>
  <dcterms:modified xsi:type="dcterms:W3CDTF">2023-08-27T16:23:57Z</dcterms:modified>
</cp:coreProperties>
</file>