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omments/modernComment_124_CBD81CF7.xml" ContentType="application/vnd.ms-powerpoint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77" r:id="rId5"/>
    <p:sldId id="287" r:id="rId6"/>
    <p:sldId id="292" r:id="rId7"/>
    <p:sldId id="297" r:id="rId8"/>
    <p:sldId id="278" r:id="rId9"/>
    <p:sldId id="279" r:id="rId10"/>
    <p:sldId id="291" r:id="rId11"/>
    <p:sldId id="302" r:id="rId12"/>
    <p:sldId id="285" r:id="rId13"/>
    <p:sldId id="303" r:id="rId14"/>
    <p:sldId id="295" r:id="rId15"/>
    <p:sldId id="313" r:id="rId16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857616BB-B971-22E8-05E7-9431C0C63EF8}" name="Richard Robertson" initials="RR" userId="6ce56fb5a83e4f2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5220" autoAdjust="0"/>
  </p:normalViewPr>
  <p:slideViewPr>
    <p:cSldViewPr snapToGrid="0">
      <p:cViewPr varScale="1">
        <p:scale>
          <a:sx n="115" d="100"/>
          <a:sy n="115" d="100"/>
        </p:scale>
        <p:origin x="1312" y="200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66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modernComment_124_CBD81CF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790AB40-4293-44D1-A72C-BF9900DA58E3}" authorId="{857616BB-B971-22E8-05E7-9431C0C63EF8}" created="2022-10-05T00:21:56.02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19938039" sldId="292"/>
      <ac:picMk id="5" creationId="{DD3E1C44-BA19-0351-C3B7-8B15D3565B44}"/>
    </ac:deMkLst>
    <p188:txBody>
      <a:bodyPr/>
      <a:lstStyle/>
      <a:p>
        <a:r>
          <a:rPr lang="en-US"/>
          <a:t>TEST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10/7/22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10/7/22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3"/>
            <a:ext cx="9144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4500" cap="all" spc="75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9144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1800" cap="none" spc="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4793" y="698524"/>
            <a:ext cx="4286250" cy="469089"/>
          </a:xfrm>
          <a:prstGeom prst="rect">
            <a:avLst/>
          </a:prstGeom>
        </p:spPr>
        <p:txBody>
          <a:bodyPr anchor="ctr"/>
          <a:lstStyle>
            <a:lvl1pPr algn="ctr">
              <a:defRPr sz="1800" cap="all" spc="75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809" y="1853427"/>
            <a:ext cx="939275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240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2883705"/>
            <a:ext cx="2204357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3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651" y="3253817"/>
            <a:ext cx="2204357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0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02235" y="1853427"/>
            <a:ext cx="939275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240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69822" y="2883705"/>
            <a:ext cx="2204357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3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69822" y="3253817"/>
            <a:ext cx="2204357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0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43661" y="1853427"/>
            <a:ext cx="939021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240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0993" y="2883705"/>
            <a:ext cx="2204357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3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10993" y="3253817"/>
            <a:ext cx="2204357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0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4234543"/>
            <a:ext cx="9143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176" y="2450441"/>
            <a:ext cx="3107574" cy="548711"/>
          </a:xfrm>
          <a:prstGeom prst="rect">
            <a:avLst/>
          </a:prstGeom>
        </p:spPr>
        <p:txBody>
          <a:bodyPr anchor="b"/>
          <a:lstStyle>
            <a:lvl1pPr>
              <a:defRPr sz="1800" cap="all" spc="75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28318" y="0"/>
            <a:ext cx="5515682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796" y="3365447"/>
            <a:ext cx="371475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4796" y="3744951"/>
            <a:ext cx="371475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00600" y="3365447"/>
            <a:ext cx="371475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00600" y="3744951"/>
            <a:ext cx="371475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75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75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75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4"/>
            <a:ext cx="9143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501845" y="766763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500763" y="1370227"/>
            <a:ext cx="0" cy="367792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73375" y="4486275"/>
            <a:ext cx="466677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3482" y="4047275"/>
            <a:ext cx="466677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1998" y="2163148"/>
            <a:ext cx="466677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94331" y="3573553"/>
            <a:ext cx="466677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6870" y="4201049"/>
            <a:ext cx="466677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72067" y="1603982"/>
            <a:ext cx="1543354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320" y="571145"/>
            <a:ext cx="4016678" cy="438144"/>
          </a:xfrm>
          <a:prstGeom prst="rect">
            <a:avLst/>
          </a:prstGeom>
        </p:spPr>
        <p:txBody>
          <a:bodyPr/>
          <a:lstStyle>
            <a:lvl1pPr>
              <a:defRPr sz="1800" cap="all" spc="75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47446" y="311796"/>
            <a:ext cx="1280225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cap="all" spc="75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20072" y="1774347"/>
            <a:ext cx="1447344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500" cap="all" spc="75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62755" y="2261071"/>
            <a:ext cx="685165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cap="all" spc="75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61931" y="3061801"/>
            <a:ext cx="1280225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050" cap="all" spc="75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46869" y="3061801"/>
            <a:ext cx="1280225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050" cap="all" spc="75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5088" y="3671476"/>
            <a:ext cx="685165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cap="all" spc="75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14238" y="4145198"/>
            <a:ext cx="685165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cap="all" spc="75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4132" y="4584198"/>
            <a:ext cx="685165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cap="all" spc="75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7626" y="4298972"/>
            <a:ext cx="685165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cap="all" spc="75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7445" y="5683896"/>
            <a:ext cx="1280225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50" cap="all" spc="75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485" y="627486"/>
            <a:ext cx="3951515" cy="568896"/>
          </a:xfrm>
          <a:prstGeom prst="rect">
            <a:avLst/>
          </a:prstGeom>
        </p:spPr>
        <p:txBody>
          <a:bodyPr anchor="ctr"/>
          <a:lstStyle>
            <a:lvl1pPr>
              <a:defRPr sz="1800" cap="all" spc="75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5329" y="1011439"/>
            <a:ext cx="3741925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500" cap="none" spc="75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0500" y="2044485"/>
            <a:ext cx="1188353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1500" cap="all" spc="15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5772" y="2044485"/>
            <a:ext cx="2311481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0500" y="3428263"/>
            <a:ext cx="1188353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1500" cap="all" spc="15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45772" y="3428263"/>
            <a:ext cx="2311481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0500" y="4812041"/>
            <a:ext cx="1188353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1500" cap="all" spc="15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45772" y="4812041"/>
            <a:ext cx="2311481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1193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75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5206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12873" y="0"/>
            <a:ext cx="413112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3775" y="6356351"/>
            <a:ext cx="1171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9144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8950" y="599302"/>
            <a:ext cx="3086100" cy="607969"/>
          </a:xfrm>
          <a:prstGeom prst="rect">
            <a:avLst/>
          </a:prstGeom>
        </p:spPr>
        <p:txBody>
          <a:bodyPr anchor="ctr"/>
          <a:lstStyle>
            <a:lvl1pPr algn="ctr">
              <a:defRPr sz="1800" cap="all" spc="75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71640" y="1011441"/>
            <a:ext cx="2600721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 cap="none" spc="75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3129" y="2564314"/>
            <a:ext cx="3562973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cap="none" spc="15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04908" y="2564314"/>
            <a:ext cx="264963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cap="none" spc="15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83419" y="3187701"/>
            <a:ext cx="356235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cap="all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5271123" y="3107442"/>
            <a:ext cx="3189459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cap="all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62108" y="4411919"/>
            <a:ext cx="5921505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63053" y="2675139"/>
            <a:ext cx="4735468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181" y="693422"/>
            <a:ext cx="2705639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1800" cap="all" spc="75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22025" y="2200551"/>
            <a:ext cx="1080066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298209" y="2200551"/>
            <a:ext cx="1080066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58515" y="2200551"/>
            <a:ext cx="1080066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22603" y="2739533"/>
            <a:ext cx="76575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 cap="none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4260" y="3170170"/>
            <a:ext cx="371475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76321" y="3170170"/>
            <a:ext cx="371475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68382" y="3170170"/>
            <a:ext cx="371475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60443" y="3170170"/>
            <a:ext cx="371475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08105" y="3170170"/>
            <a:ext cx="461483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44566" y="3170170"/>
            <a:ext cx="371475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36627" y="3170170"/>
            <a:ext cx="371475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28688" y="3170170"/>
            <a:ext cx="371475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20750" y="3170170"/>
            <a:ext cx="371475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12811" y="3170170"/>
            <a:ext cx="371475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04872" y="3170170"/>
            <a:ext cx="371475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96930" y="3170170"/>
            <a:ext cx="371475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2025" y="4003137"/>
            <a:ext cx="1080066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82332" y="4003137"/>
            <a:ext cx="1080066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b="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442638" y="4003137"/>
            <a:ext cx="1080066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cap="none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22603" y="4437609"/>
            <a:ext cx="76575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 cap="none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84260" y="4871997"/>
            <a:ext cx="371475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76321" y="4871997"/>
            <a:ext cx="371475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68382" y="4871997"/>
            <a:ext cx="371475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60443" y="4871997"/>
            <a:ext cx="371475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08105" y="4871997"/>
            <a:ext cx="461483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44566" y="4871997"/>
            <a:ext cx="371475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36627" y="4871997"/>
            <a:ext cx="371475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28688" y="4871997"/>
            <a:ext cx="371475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20750" y="4871997"/>
            <a:ext cx="371475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12811" y="4871997"/>
            <a:ext cx="371475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04872" y="4871997"/>
            <a:ext cx="371475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96930" y="4871997"/>
            <a:ext cx="371475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 cap="none" spc="75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535311" y="4694680"/>
            <a:ext cx="638259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404683" y="4599627"/>
            <a:ext cx="6643847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537041" y="2999128"/>
            <a:ext cx="638259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404683" y="2903402"/>
            <a:ext cx="6643847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4"/>
            <a:ext cx="9143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796" y="317740"/>
            <a:ext cx="3086100" cy="623923"/>
          </a:xfrm>
          <a:prstGeom prst="rect">
            <a:avLst/>
          </a:prstGeom>
        </p:spPr>
        <p:txBody>
          <a:bodyPr anchor="ctr"/>
          <a:lstStyle>
            <a:lvl1pPr>
              <a:defRPr sz="1800" cap="all" spc="75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5800" y="905857"/>
            <a:ext cx="4319588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3429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685800" indent="0">
              <a:buNone/>
              <a:defRPr sz="105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028700" indent="0">
              <a:buNone/>
              <a:defRPr sz="9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371600" indent="0">
              <a:buNone/>
              <a:defRPr sz="9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98672" y="0"/>
            <a:ext cx="344532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7"/>
            <a:ext cx="9144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8950" y="544287"/>
            <a:ext cx="3086100" cy="747929"/>
          </a:xfrm>
          <a:prstGeom prst="rect">
            <a:avLst/>
          </a:prstGeom>
        </p:spPr>
        <p:txBody>
          <a:bodyPr anchor="ctr"/>
          <a:lstStyle>
            <a:lvl1pPr algn="ctr">
              <a:defRPr sz="1800" cap="all" spc="75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3298" y="2427897"/>
            <a:ext cx="1574777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797" y="4731113"/>
            <a:ext cx="1865779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spc="75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7796" y="5199751"/>
            <a:ext cx="1865779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7797" y="2239910"/>
            <a:ext cx="1865780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750869" y="2427897"/>
            <a:ext cx="1574777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5368" y="2239910"/>
            <a:ext cx="1865780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05370" y="4731113"/>
            <a:ext cx="1865779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spc="75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05369" y="5199751"/>
            <a:ext cx="1865779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28441" y="2427897"/>
            <a:ext cx="1574777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82939" y="2239910"/>
            <a:ext cx="1865780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60510" y="2239910"/>
            <a:ext cx="1865780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82941" y="4731113"/>
            <a:ext cx="1865779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spc="75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2940" y="5199751"/>
            <a:ext cx="1865779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06012" y="2427897"/>
            <a:ext cx="1574777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0512" y="4731113"/>
            <a:ext cx="1865779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spc="75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60511" y="5199751"/>
            <a:ext cx="1865779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7"/>
            <a:ext cx="9144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2829" y="589720"/>
            <a:ext cx="3004586" cy="657784"/>
          </a:xfrm>
          <a:prstGeom prst="rect">
            <a:avLst/>
          </a:prstGeom>
        </p:spPr>
        <p:txBody>
          <a:bodyPr anchor="ctr"/>
          <a:lstStyle>
            <a:lvl1pPr algn="ctr">
              <a:defRPr sz="1800" cap="all" spc="75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73022" y="1862038"/>
            <a:ext cx="932469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6868" y="1719145"/>
            <a:ext cx="110477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1055" y="3212688"/>
            <a:ext cx="1736404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200" cap="all" spc="75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055" y="3496277"/>
            <a:ext cx="1736404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9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158984" y="1862038"/>
            <a:ext cx="932469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72830" y="1719145"/>
            <a:ext cx="110477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57018" y="3212688"/>
            <a:ext cx="1736404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200" cap="all" spc="75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57018" y="3496277"/>
            <a:ext cx="1736404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9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144946" y="1862038"/>
            <a:ext cx="932469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58792" y="1719145"/>
            <a:ext cx="110477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42979" y="3212688"/>
            <a:ext cx="1736404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200" cap="all" spc="75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42979" y="3496277"/>
            <a:ext cx="1736404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9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130907" y="1858432"/>
            <a:ext cx="932469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44753" y="1715539"/>
            <a:ext cx="110477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28940" y="3209082"/>
            <a:ext cx="1736404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200" cap="all" spc="75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28940" y="3492671"/>
            <a:ext cx="1736404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9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173022" y="4129478"/>
            <a:ext cx="932469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6868" y="3986585"/>
            <a:ext cx="110477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1055" y="5480128"/>
            <a:ext cx="1736404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200" cap="all" spc="75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1055" y="5763717"/>
            <a:ext cx="1736404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9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158984" y="4129478"/>
            <a:ext cx="932469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72830" y="3986585"/>
            <a:ext cx="110477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57018" y="5480128"/>
            <a:ext cx="1736404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200" cap="all" spc="75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757018" y="5763717"/>
            <a:ext cx="1736404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9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144946" y="4129478"/>
            <a:ext cx="932469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58792" y="3986585"/>
            <a:ext cx="110477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42979" y="5480128"/>
            <a:ext cx="1736404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200" cap="all" spc="75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42979" y="5763717"/>
            <a:ext cx="1736404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9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130907" y="4125872"/>
            <a:ext cx="932469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44753" y="3982979"/>
            <a:ext cx="110477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728940" y="5476522"/>
            <a:ext cx="1736404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200" cap="all" spc="75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28940" y="5760111"/>
            <a:ext cx="1736404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9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9144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8950" y="615940"/>
            <a:ext cx="3102947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1800" cap="all" spc="75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5877" y="3079567"/>
            <a:ext cx="900113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400" cap="all" spc="3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08167" y="3079567"/>
            <a:ext cx="917894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400" cap="all" spc="3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41189" y="3079567"/>
            <a:ext cx="89070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400" cap="all" spc="3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09537" y="3079567"/>
            <a:ext cx="908839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400" cap="all" spc="3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43" y="4524195"/>
            <a:ext cx="1786181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spc="75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2843" y="5156838"/>
            <a:ext cx="1786181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74024" y="4524195"/>
            <a:ext cx="1786181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spc="75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74024" y="5156837"/>
            <a:ext cx="1786181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3452" y="4524195"/>
            <a:ext cx="1786181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spc="75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93452" y="5157592"/>
            <a:ext cx="1786181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70865" y="4524195"/>
            <a:ext cx="1786181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spc="75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70865" y="5166170"/>
            <a:ext cx="1786181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5156" y="1329829"/>
            <a:ext cx="1532785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1800" cap="all" spc="75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09385" y="808354"/>
            <a:ext cx="4755909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20"/>
            <a:ext cx="9144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908" y="0"/>
            <a:ext cx="2958593" cy="1845127"/>
          </a:xfrm>
          <a:prstGeom prst="rect">
            <a:avLst/>
          </a:prstGeom>
        </p:spPr>
        <p:txBody>
          <a:bodyPr anchor="ctr"/>
          <a:lstStyle>
            <a:lvl1pPr algn="r">
              <a:defRPr sz="1800" cap="all" spc="75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9"/>
            <a:ext cx="9144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0935" y="1"/>
            <a:ext cx="4923065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33508" y="0"/>
            <a:ext cx="501049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7084"/>
            <a:ext cx="4133508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4925" y="3035081"/>
            <a:ext cx="1755942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1800" cap="all" spc="75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8604" y="3959761"/>
            <a:ext cx="2159608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5206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3775" y="6356351"/>
            <a:ext cx="1171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2776077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31" y="1332239"/>
            <a:ext cx="1403685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1800" cap="all" spc="75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73281" y="652826"/>
            <a:ext cx="2574854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73281" y="1032330"/>
            <a:ext cx="2574854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2504" y="652826"/>
            <a:ext cx="2574854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2504" y="1032330"/>
            <a:ext cx="2574854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73281" y="2620562"/>
            <a:ext cx="2574854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73281" y="3002562"/>
            <a:ext cx="2574854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2504" y="2620562"/>
            <a:ext cx="2574854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2504" y="3002562"/>
            <a:ext cx="2574854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73281" y="4147933"/>
            <a:ext cx="2574854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73281" y="4529933"/>
            <a:ext cx="2574854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75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75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75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1236" y="848536"/>
            <a:ext cx="1447205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1800" cap="all" spc="75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337185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68270" y="2046234"/>
            <a:ext cx="2344937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8270" y="2425737"/>
            <a:ext cx="2344937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95240" y="2046234"/>
            <a:ext cx="2461167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5240" y="2425737"/>
            <a:ext cx="2461167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8270" y="4180977"/>
            <a:ext cx="2344937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8270" y="4562977"/>
            <a:ext cx="2344937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5240" y="4180977"/>
            <a:ext cx="2461167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5240" y="4562977"/>
            <a:ext cx="2461167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75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75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9144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97993"/>
            <a:ext cx="7886700" cy="994835"/>
          </a:xfrm>
          <a:prstGeom prst="rect">
            <a:avLst/>
          </a:prstGeom>
        </p:spPr>
        <p:txBody>
          <a:bodyPr anchor="ctr"/>
          <a:lstStyle>
            <a:lvl1pPr algn="ctr">
              <a:defRPr sz="1800" cap="all" spc="75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24456" y="2982740"/>
            <a:ext cx="452628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291180" y="2981421"/>
            <a:ext cx="452628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387177" y="2983163"/>
            <a:ext cx="452628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45736" y="3001928"/>
            <a:ext cx="44577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5600" y="3608440"/>
            <a:ext cx="1763585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5600" y="4036042"/>
            <a:ext cx="1763585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31435" y="3608440"/>
            <a:ext cx="1763585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1435" y="4036042"/>
            <a:ext cx="1763585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7550" y="3608440"/>
            <a:ext cx="1763585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7550" y="4036042"/>
            <a:ext cx="1763585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03385" y="3608440"/>
            <a:ext cx="1763585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03385" y="4036042"/>
            <a:ext cx="1763585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75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75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75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" y="-136525"/>
            <a:ext cx="3734830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1800" cap="all" spc="75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75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75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7681" y="3972254"/>
            <a:ext cx="4394565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35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9144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4500" cap="all" spc="75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079207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6016" y="790901"/>
            <a:ext cx="2287176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1800" cap="all" spc="75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6565" y="826721"/>
            <a:ext cx="2565827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 cap="all" spc="75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6565" y="1206225"/>
            <a:ext cx="2565827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66565" y="2666703"/>
            <a:ext cx="2565827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 cap="all" spc="75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66565" y="3046207"/>
            <a:ext cx="2565827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6565" y="4536576"/>
            <a:ext cx="2565827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 cap="all" spc="75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66565" y="4916080"/>
            <a:ext cx="2565827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1193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5206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75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3775" y="6356351"/>
            <a:ext cx="1171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75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287" y="422662"/>
            <a:ext cx="3900399" cy="720399"/>
          </a:xfrm>
          <a:prstGeom prst="rect">
            <a:avLst/>
          </a:prstGeom>
        </p:spPr>
        <p:txBody>
          <a:bodyPr anchor="ctr"/>
          <a:lstStyle>
            <a:lvl1pPr algn="l">
              <a:defRPr sz="1800" cap="all" spc="75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003" y="1617549"/>
            <a:ext cx="657697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0002" y="3180036"/>
            <a:ext cx="657698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0002" y="4760985"/>
            <a:ext cx="657698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spc="75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7233" y="1456753"/>
            <a:ext cx="2523752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77233" y="3031685"/>
            <a:ext cx="2523752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77233" y="4612634"/>
            <a:ext cx="2523752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200" cap="none" spc="75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1826646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900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88131" y="0"/>
            <a:ext cx="435586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9821" y="6248018"/>
            <a:ext cx="5450570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0392" y="6248018"/>
            <a:ext cx="1871774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900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75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75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75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microsoft.com/office/2018/10/relationships/comments" Target="../comments/modernComment_124_CBD81CF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cer ball kicked in net">
            <a:extLst>
              <a:ext uri="{FF2B5EF4-FFF2-40B4-BE49-F238E27FC236}">
                <a16:creationId xmlns:a16="http://schemas.microsoft.com/office/drawing/2014/main" id="{B12B780C-CFD8-A47D-3C84-42B2BA695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9" y="-1260278"/>
            <a:ext cx="9147609" cy="8118278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E1E739-E339-4FB6-A10E-22AB1A0D7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6052709"/>
            <a:ext cx="9144000" cy="777240"/>
          </a:xfrm>
        </p:spPr>
        <p:txBody>
          <a:bodyPr/>
          <a:lstStyle/>
          <a:p>
            <a:r>
              <a:rPr lang="en-US" dirty="0"/>
              <a:t>October, 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5DD68C-FEB8-4CF6-883B-1CA9912E4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3168" y="192691"/>
            <a:ext cx="7717664" cy="119741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noProof="0" dirty="0">
                <a:solidFill>
                  <a:schemeClr val="bg1">
                    <a:lumMod val="95000"/>
                  </a:schemeClr>
                </a:solidFill>
              </a:rPr>
              <a:t>REFEREE TASK FORCE</a:t>
            </a:r>
            <a:br>
              <a:rPr lang="en-US" sz="4000" noProof="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000" noProof="0" dirty="0">
                <a:solidFill>
                  <a:schemeClr val="bg1">
                    <a:lumMod val="95000"/>
                  </a:schemeClr>
                </a:solidFill>
              </a:rPr>
              <a:t>PAY SCALES - SOCCER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0BE689-5D2B-5665-0A48-FC30ABB24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920691"/>
              </p:ext>
            </p:extLst>
          </p:nvPr>
        </p:nvGraphicFramePr>
        <p:xfrm>
          <a:off x="628650" y="605818"/>
          <a:ext cx="7886700" cy="2802501"/>
        </p:xfrm>
        <a:graphic>
          <a:graphicData uri="http://schemas.openxmlformats.org/drawingml/2006/table">
            <a:tbl>
              <a:tblPr/>
              <a:tblGrid>
                <a:gridCol w="580022">
                  <a:extLst>
                    <a:ext uri="{9D8B030D-6E8A-4147-A177-3AD203B41FA5}">
                      <a16:colId xmlns:a16="http://schemas.microsoft.com/office/drawing/2014/main" val="3754496748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1031848046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2824823331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278821154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2477338756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3376554188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3853157176"/>
                    </a:ext>
                  </a:extLst>
                </a:gridCol>
                <a:gridCol w="539744">
                  <a:extLst>
                    <a:ext uri="{9D8B030D-6E8A-4147-A177-3AD203B41FA5}">
                      <a16:colId xmlns:a16="http://schemas.microsoft.com/office/drawing/2014/main" val="3022195640"/>
                    </a:ext>
                  </a:extLst>
                </a:gridCol>
                <a:gridCol w="539744">
                  <a:extLst>
                    <a:ext uri="{9D8B030D-6E8A-4147-A177-3AD203B41FA5}">
                      <a16:colId xmlns:a16="http://schemas.microsoft.com/office/drawing/2014/main" val="576213473"/>
                    </a:ext>
                  </a:extLst>
                </a:gridCol>
                <a:gridCol w="547799">
                  <a:extLst>
                    <a:ext uri="{9D8B030D-6E8A-4147-A177-3AD203B41FA5}">
                      <a16:colId xmlns:a16="http://schemas.microsoft.com/office/drawing/2014/main" val="3667298957"/>
                    </a:ext>
                  </a:extLst>
                </a:gridCol>
                <a:gridCol w="716972">
                  <a:extLst>
                    <a:ext uri="{9D8B030D-6E8A-4147-A177-3AD203B41FA5}">
                      <a16:colId xmlns:a16="http://schemas.microsoft.com/office/drawing/2014/main" val="3568778917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2381898454"/>
                    </a:ext>
                  </a:extLst>
                </a:gridCol>
              </a:tblGrid>
              <a:tr h="27008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9" marR="8059" marT="80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 Comparison Between Mid PA and District 1 - 5 Year Projection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693078"/>
                  </a:ext>
                </a:extLst>
              </a:tr>
              <a:tr h="2899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9" marR="8059" marT="80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 1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533120"/>
                  </a:ext>
                </a:extLst>
              </a:tr>
              <a:tr h="261836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9" marR="8059" marT="80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737825"/>
                  </a:ext>
                </a:extLst>
              </a:tr>
              <a:tr h="3966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$88.00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$76.00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$79.00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$167.00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-$3.00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276958"/>
                  </a:ext>
                </a:extLst>
              </a:tr>
              <a:tr h="3966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$99.00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$92.00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$81.00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$83.00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$175.00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-$5.00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$85.00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36180"/>
                  </a:ext>
                </a:extLst>
              </a:tr>
              <a:tr h="3966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$104.00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$97.00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$86.00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$87.00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$184.00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-$6.00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56049"/>
                  </a:ext>
                </a:extLst>
              </a:tr>
              <a:tr h="3966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$109.00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$101.00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$91.00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$92.00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$193.00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-$7.00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$105.00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08880"/>
                  </a:ext>
                </a:extLst>
              </a:tr>
              <a:tr h="3939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$115.00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$105.00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$211.00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$201.00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-$10.00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$210.00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$211.00</a:t>
                      </a:r>
                    </a:p>
                  </a:txBody>
                  <a:tcPr marL="8059" marR="8059" marT="8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2003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5726E57-F3CA-04AC-BCEC-ED5632E09EEC}"/>
              </a:ext>
            </a:extLst>
          </p:cNvPr>
          <p:cNvSpPr txBox="1"/>
          <p:nvPr/>
        </p:nvSpPr>
        <p:spPr>
          <a:xfrm>
            <a:off x="628651" y="3522843"/>
            <a:ext cx="82013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Takeaways: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/>
              <a:t>Direct comparison with Mid-Penn was used due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/>
              <a:t>it’s the same state, it’s approximately the same geographical location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/>
              <a:t>demographic information is more similar than other states or regions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/>
              <a:t>these are PIAA 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/>
              <a:t>Mid-Penn Varsity rate is higher, but JV rate is slightly lower.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/>
              <a:t>Mid-Penn appears to be using an approximately 5% escalator rate; however, we are only using a 3% escalator rate, which is illustrated by the increasing net difference (in red) over the period.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/>
              <a:t>Based on all data reviewed, the District One rates should be those in blue and orange.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/>
              <a:t>Please note: this will vary due to the escalator factor used because in some years it may increase more than 5%, and other years it may be less.  It was suggested an average of 3 years be used to avoid sharp increases or decreases in rates.</a:t>
            </a:r>
          </a:p>
        </p:txBody>
      </p:sp>
    </p:spTree>
    <p:extLst>
      <p:ext uri="{BB962C8B-B14F-4D97-AF65-F5344CB8AC3E}">
        <p14:creationId xmlns:p14="http://schemas.microsoft.com/office/powerpoint/2010/main" val="22042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AB2F0D0-A41D-B3D5-2472-6CDF2836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45" y="122830"/>
            <a:ext cx="8093122" cy="1160060"/>
          </a:xfrm>
          <a:ln>
            <a:noFill/>
          </a:ln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Increase and Pay Rate Scenarios</a:t>
            </a:r>
            <a:br>
              <a:rPr lang="en-US" sz="4800" b="1" dirty="0">
                <a:solidFill>
                  <a:schemeClr val="bg1">
                    <a:lumMod val="95000"/>
                  </a:schemeClr>
                </a:solidFill>
              </a:rPr>
            </a:br>
            <a:endParaRPr lang="en-US" sz="4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04E232-B172-0D99-2170-88789793A7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831004"/>
              </p:ext>
            </p:extLst>
          </p:nvPr>
        </p:nvGraphicFramePr>
        <p:xfrm>
          <a:off x="641445" y="1037230"/>
          <a:ext cx="7861105" cy="5139747"/>
        </p:xfrm>
        <a:graphic>
          <a:graphicData uri="http://schemas.openxmlformats.org/drawingml/2006/table">
            <a:tbl>
              <a:tblPr/>
              <a:tblGrid>
                <a:gridCol w="578140">
                  <a:extLst>
                    <a:ext uri="{9D8B030D-6E8A-4147-A177-3AD203B41FA5}">
                      <a16:colId xmlns:a16="http://schemas.microsoft.com/office/drawing/2014/main" val="2970919824"/>
                    </a:ext>
                  </a:extLst>
                </a:gridCol>
                <a:gridCol w="706616">
                  <a:extLst>
                    <a:ext uri="{9D8B030D-6E8A-4147-A177-3AD203B41FA5}">
                      <a16:colId xmlns:a16="http://schemas.microsoft.com/office/drawing/2014/main" val="2658356558"/>
                    </a:ext>
                  </a:extLst>
                </a:gridCol>
                <a:gridCol w="706616">
                  <a:extLst>
                    <a:ext uri="{9D8B030D-6E8A-4147-A177-3AD203B41FA5}">
                      <a16:colId xmlns:a16="http://schemas.microsoft.com/office/drawing/2014/main" val="3131873514"/>
                    </a:ext>
                  </a:extLst>
                </a:gridCol>
                <a:gridCol w="706616">
                  <a:extLst>
                    <a:ext uri="{9D8B030D-6E8A-4147-A177-3AD203B41FA5}">
                      <a16:colId xmlns:a16="http://schemas.microsoft.com/office/drawing/2014/main" val="3800201866"/>
                    </a:ext>
                  </a:extLst>
                </a:gridCol>
                <a:gridCol w="706616">
                  <a:extLst>
                    <a:ext uri="{9D8B030D-6E8A-4147-A177-3AD203B41FA5}">
                      <a16:colId xmlns:a16="http://schemas.microsoft.com/office/drawing/2014/main" val="2126452574"/>
                    </a:ext>
                  </a:extLst>
                </a:gridCol>
                <a:gridCol w="706616">
                  <a:extLst>
                    <a:ext uri="{9D8B030D-6E8A-4147-A177-3AD203B41FA5}">
                      <a16:colId xmlns:a16="http://schemas.microsoft.com/office/drawing/2014/main" val="2515105468"/>
                    </a:ext>
                  </a:extLst>
                </a:gridCol>
                <a:gridCol w="706616">
                  <a:extLst>
                    <a:ext uri="{9D8B030D-6E8A-4147-A177-3AD203B41FA5}">
                      <a16:colId xmlns:a16="http://schemas.microsoft.com/office/drawing/2014/main" val="7445756"/>
                    </a:ext>
                  </a:extLst>
                </a:gridCol>
                <a:gridCol w="537993">
                  <a:extLst>
                    <a:ext uri="{9D8B030D-6E8A-4147-A177-3AD203B41FA5}">
                      <a16:colId xmlns:a16="http://schemas.microsoft.com/office/drawing/2014/main" val="1520319449"/>
                    </a:ext>
                  </a:extLst>
                </a:gridCol>
                <a:gridCol w="537993">
                  <a:extLst>
                    <a:ext uri="{9D8B030D-6E8A-4147-A177-3AD203B41FA5}">
                      <a16:colId xmlns:a16="http://schemas.microsoft.com/office/drawing/2014/main" val="1536196268"/>
                    </a:ext>
                  </a:extLst>
                </a:gridCol>
                <a:gridCol w="546021">
                  <a:extLst>
                    <a:ext uri="{9D8B030D-6E8A-4147-A177-3AD203B41FA5}">
                      <a16:colId xmlns:a16="http://schemas.microsoft.com/office/drawing/2014/main" val="3149540301"/>
                    </a:ext>
                  </a:extLst>
                </a:gridCol>
                <a:gridCol w="714646">
                  <a:extLst>
                    <a:ext uri="{9D8B030D-6E8A-4147-A177-3AD203B41FA5}">
                      <a16:colId xmlns:a16="http://schemas.microsoft.com/office/drawing/2014/main" val="3217022657"/>
                    </a:ext>
                  </a:extLst>
                </a:gridCol>
                <a:gridCol w="706616">
                  <a:extLst>
                    <a:ext uri="{9D8B030D-6E8A-4147-A177-3AD203B41FA5}">
                      <a16:colId xmlns:a16="http://schemas.microsoft.com/office/drawing/2014/main" val="3449114171"/>
                    </a:ext>
                  </a:extLst>
                </a:gridCol>
              </a:tblGrid>
              <a:tr h="2249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$88 Varsity Rate 90% JV Ratio- Direct Comparison Between Mid PA and District 1 - 5 Year Projection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234523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960682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07598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034970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$88.00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$79.00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$167.00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-$3.00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620273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$99.00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$92.00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$83.00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931866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$104.00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$97.00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$87.00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$184.00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804076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$109.00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$92.00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$193.00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-$7.00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19442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-$10.00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162500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764244"/>
                  </a:ext>
                </a:extLst>
              </a:tr>
              <a:tr h="2249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$88 Varsity Rate 90% JV Ratio- Direct Comparison Between Mid PA and District 1 - 5 Year Projection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894238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575076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934088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-$9.00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871066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$99.00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-$9.00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810480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$104.00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-$9.00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351047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$109.00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-$10.00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057836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-$11.00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401797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320754"/>
                  </a:ext>
                </a:extLst>
              </a:tr>
              <a:tr h="2249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$85 Varsity Rate 85% JV Ratio- Direct Comparison Between Mid PA and District 1 - 5 Year Projection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958173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VAR+JV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280106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9" marR="7159" marT="7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 1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54126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$72.00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$157.00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-$13.00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$72.00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$157.00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509984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$99.00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$77.00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$167.00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-$13.00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$77.00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$167.00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924844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$104.00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-$14.00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71460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$109.00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-$15.00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529289"/>
                  </a:ext>
                </a:extLst>
              </a:tr>
              <a:tr h="186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$89.00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$194.00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-$17.00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$105.00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$89.00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$194.00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$211.00</a:t>
                      </a:r>
                    </a:p>
                  </a:txBody>
                  <a:tcPr marL="7159" marR="7159" marT="7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287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111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DF3E5F-C8EB-E1F0-48B0-B6202BA3A2CF}"/>
              </a:ext>
            </a:extLst>
          </p:cNvPr>
          <p:cNvSpPr txBox="1"/>
          <p:nvPr/>
        </p:nvSpPr>
        <p:spPr>
          <a:xfrm>
            <a:off x="1078173" y="2048007"/>
            <a:ext cx="64969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Task Force Will Meet to Discuss Options to present to Chapter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Chapter members will need to discuss during a Chapter meeting.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Finalize proposal to be submitted to assigners for presentation to the leagues.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Further action based on league’s acceptance or rejection or counteroffer to proposal.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1F1A3F5-D457-91E4-5216-AECF45BA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106" y="193396"/>
            <a:ext cx="3612194" cy="480524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sz="2800" b="1" noProof="0" dirty="0">
                <a:solidFill>
                  <a:schemeClr val="bg1">
                    <a:lumMod val="95000"/>
                  </a:schemeClr>
                </a:solidFill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420925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983" y="138193"/>
            <a:ext cx="2798417" cy="590931"/>
          </a:xfr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3600" b="1" noProof="0" dirty="0">
                <a:solidFill>
                  <a:srgbClr val="FF0000"/>
                </a:solidFill>
              </a:rPr>
              <a:t>MISSION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33E7E0-5DF9-B3FA-217A-9387D0EF662E}"/>
              </a:ext>
            </a:extLst>
          </p:cNvPr>
          <p:cNvSpPr txBox="1"/>
          <p:nvPr/>
        </p:nvSpPr>
        <p:spPr>
          <a:xfrm>
            <a:off x="1023261" y="2144029"/>
            <a:ext cx="69559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effectLst/>
              </a:rPr>
              <a:t>To examine the current rates for soccer referees across the leagues we service.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/>
              <a:t>G</a:t>
            </a:r>
            <a:r>
              <a:rPr lang="en-US" sz="2400" b="1" i="0" dirty="0">
                <a:effectLst/>
              </a:rPr>
              <a:t>oal - To arrive at an equitable rate among District One leagues.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/>
              <a:t>Goal - To determine an equitable and verifiable “escalator factor” for future increases.</a:t>
            </a:r>
            <a:endParaRPr lang="en-US" sz="2400" b="1" i="0" dirty="0"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440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2D0D77C-275B-8115-D5D0-3EE64AF431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833235"/>
              </p:ext>
            </p:extLst>
          </p:nvPr>
        </p:nvGraphicFramePr>
        <p:xfrm>
          <a:off x="628649" y="409433"/>
          <a:ext cx="7886702" cy="5199789"/>
        </p:xfrm>
        <a:graphic>
          <a:graphicData uri="http://schemas.openxmlformats.org/drawingml/2006/table">
            <a:tbl>
              <a:tblPr/>
              <a:tblGrid>
                <a:gridCol w="1533086">
                  <a:extLst>
                    <a:ext uri="{9D8B030D-6E8A-4147-A177-3AD203B41FA5}">
                      <a16:colId xmlns:a16="http://schemas.microsoft.com/office/drawing/2014/main" val="4117090334"/>
                    </a:ext>
                  </a:extLst>
                </a:gridCol>
                <a:gridCol w="1058936">
                  <a:extLst>
                    <a:ext uri="{9D8B030D-6E8A-4147-A177-3AD203B41FA5}">
                      <a16:colId xmlns:a16="http://schemas.microsoft.com/office/drawing/2014/main" val="1899968681"/>
                    </a:ext>
                  </a:extLst>
                </a:gridCol>
                <a:gridCol w="1058936">
                  <a:extLst>
                    <a:ext uri="{9D8B030D-6E8A-4147-A177-3AD203B41FA5}">
                      <a16:colId xmlns:a16="http://schemas.microsoft.com/office/drawing/2014/main" val="3900565329"/>
                    </a:ext>
                  </a:extLst>
                </a:gridCol>
                <a:gridCol w="1058936">
                  <a:extLst>
                    <a:ext uri="{9D8B030D-6E8A-4147-A177-3AD203B41FA5}">
                      <a16:colId xmlns:a16="http://schemas.microsoft.com/office/drawing/2014/main" val="1198016794"/>
                    </a:ext>
                  </a:extLst>
                </a:gridCol>
                <a:gridCol w="1058936">
                  <a:extLst>
                    <a:ext uri="{9D8B030D-6E8A-4147-A177-3AD203B41FA5}">
                      <a16:colId xmlns:a16="http://schemas.microsoft.com/office/drawing/2014/main" val="678854211"/>
                    </a:ext>
                  </a:extLst>
                </a:gridCol>
                <a:gridCol w="1058936">
                  <a:extLst>
                    <a:ext uri="{9D8B030D-6E8A-4147-A177-3AD203B41FA5}">
                      <a16:colId xmlns:a16="http://schemas.microsoft.com/office/drawing/2014/main" val="3771423340"/>
                    </a:ext>
                  </a:extLst>
                </a:gridCol>
                <a:gridCol w="1058936">
                  <a:extLst>
                    <a:ext uri="{9D8B030D-6E8A-4147-A177-3AD203B41FA5}">
                      <a16:colId xmlns:a16="http://schemas.microsoft.com/office/drawing/2014/main" val="3750884770"/>
                    </a:ext>
                  </a:extLst>
                </a:gridCol>
              </a:tblGrid>
              <a:tr h="386396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Referee Chapter Comparisons for Fall 2022</a:t>
                      </a:r>
                    </a:p>
                  </a:txBody>
                  <a:tcPr marL="7866" marR="7866" marT="78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895470"/>
                  </a:ext>
                </a:extLst>
              </a:tr>
              <a:tr h="2071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599094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 PER MINUTE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JR Varsity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 PER MINUTE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RATIO (Var to JV)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Scrimmages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471516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Pioneer League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$75.00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$0.94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$0.81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85.93%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Fee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417147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$80.00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$0.81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80.56%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Fee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703057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Ches-Mont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$75.00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$0.94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$59.00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$0.82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87.41%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Fee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761297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Bicentennial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$79.00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$0.99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$63.00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$0.88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88.61%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Fee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279918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Del-Val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$80.00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$63.00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$0.88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87.50%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Fee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627153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Suburban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$79.00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$0.99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$63.00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$0.88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88.61%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Fee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289455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Independents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$75.00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$0.94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$67.00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$0.93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99.26%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Fee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369293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Chestmont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$75.00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$0.94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$59.00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$0.82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87.41%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Fee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675524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Catholic Academy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$80.00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$60.00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$0.83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83.33%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Fee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926615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Catholic League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$87.00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$1.09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$0.97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89.40%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Fee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964781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Pennsylvannia (2 Man)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$89.00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$1.11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$71.00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$0.99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88.64%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Varies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784085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Lehigh Valley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$77.00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$0.96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93.80%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693873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Susquehanna Chapter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435455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Lancaster Chapter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09721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Berks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197453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$79.25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$0.99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$63.00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$0.88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88.37%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292265"/>
                  </a:ext>
                </a:extLst>
              </a:tr>
              <a:tr h="33555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6" marR="7866" marT="786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6" marR="7866" marT="786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6" marR="7866" marT="786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6" marR="7866" marT="786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6" marR="7866" marT="786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6" marR="7866" marT="786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6" marR="7866" marT="786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943449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DELAWARE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$84.00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$1.0500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$0.97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92.06%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1/2 FEE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268869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NJ 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$89.00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$1.1125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$0.97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87.39%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100390"/>
                  </a:ext>
                </a:extLst>
              </a:tr>
              <a:tr h="21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MARYLAND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$1.1250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$1.00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88.89%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</a:t>
                      </a:r>
                    </a:p>
                  </a:txBody>
                  <a:tcPr marL="7866" marR="7866" marT="7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01390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3EA22EE-3FFF-25C1-6718-CBC0DBCF3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553548"/>
              </p:ext>
            </p:extLst>
          </p:nvPr>
        </p:nvGraphicFramePr>
        <p:xfrm>
          <a:off x="628650" y="5909481"/>
          <a:ext cx="7886700" cy="539085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954054966"/>
                    </a:ext>
                  </a:extLst>
                </a:gridCol>
              </a:tblGrid>
              <a:tr h="1796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NOTE:  Delaware Assignor Fees are paid by the officials 6.5% of Game Fee.  Delaware JV is 30-minute halves with running clock.</a:t>
                      </a:r>
                    </a:p>
                  </a:txBody>
                  <a:tcPr marL="7866" marR="7866" marT="78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053328"/>
                  </a:ext>
                </a:extLst>
              </a:tr>
              <a:tr h="1796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NOTE:  Maryland Public Schools- JV is 30 minute with same timing rules as Varsity. Private Schools pay all sorts of rates $90-$100- Most 3 man.</a:t>
                      </a:r>
                    </a:p>
                  </a:txBody>
                  <a:tcPr marL="7866" marR="7866" marT="78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843565"/>
                  </a:ext>
                </a:extLst>
              </a:tr>
              <a:tr h="1796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Next Year they are asking $130 for Center, $65 for ARs.  If 2-man $130 each</a:t>
                      </a:r>
                    </a:p>
                  </a:txBody>
                  <a:tcPr marL="7866" marR="7866" marT="78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05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99380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643B969-5BB0-4E92-6EF4-B38207E62F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450660"/>
              </p:ext>
            </p:extLst>
          </p:nvPr>
        </p:nvGraphicFramePr>
        <p:xfrm>
          <a:off x="464024" y="137193"/>
          <a:ext cx="8147713" cy="5172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286665" imgH="3695858" progId="Excel.Sheet.12">
                  <p:embed/>
                </p:oleObj>
              </mc:Choice>
              <mc:Fallback>
                <p:oleObj name="Worksheet" r:id="rId3" imgW="7286665" imgH="3695858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643B969-5BB0-4E92-6EF4-B38207E62F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024" y="137193"/>
                        <a:ext cx="8147713" cy="5172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AC430DA-E47D-EEFB-BFC2-F392C6D25317}"/>
              </a:ext>
            </a:extLst>
          </p:cNvPr>
          <p:cNvSpPr txBox="1"/>
          <p:nvPr/>
        </p:nvSpPr>
        <p:spPr>
          <a:xfrm>
            <a:off x="628651" y="5698156"/>
            <a:ext cx="8201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Note:  Southern Chester County will be paying Varsity $95 if paid by cash, $105 if paid by check, and $115 if paid through </a:t>
            </a:r>
            <a:r>
              <a:rPr lang="en-US" sz="1400" b="1" dirty="0" err="1"/>
              <a:t>ArbiterSports</a:t>
            </a:r>
            <a:r>
              <a:rPr lang="en-US" sz="1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1934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998" y="192024"/>
            <a:ext cx="6833936" cy="867930"/>
          </a:xfrm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r>
              <a:rPr lang="en-US" sz="2800" b="1" noProof="0" dirty="0">
                <a:solidFill>
                  <a:srgbClr val="FF0000"/>
                </a:solidFill>
              </a:rPr>
              <a:t>RATIONALE FOR USING SSN AND/OR COLA DATA FOR ESCALATOR FACTOR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33E7E0-5DF9-B3FA-217A-9387D0EF662E}"/>
              </a:ext>
            </a:extLst>
          </p:cNvPr>
          <p:cNvSpPr txBox="1"/>
          <p:nvPr/>
        </p:nvSpPr>
        <p:spPr>
          <a:xfrm>
            <a:off x="1188720" y="1371600"/>
            <a:ext cx="7231380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These are tied to increases for other vocations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These are consistently published on a year-to-year basis, usually in January of each year.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They are equitable to both the client and the service provider.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>
              <a:spcAft>
                <a:spcPts val="600"/>
              </a:spcAft>
            </a:pPr>
            <a:r>
              <a:rPr lang="en-US" sz="2400" b="1" dirty="0"/>
              <a:t>Suggested escalator (in last 2 years’ data plus year-end 2022 estimate):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Currently would be a 3.5-5% increase based on the historical and last 3 years data.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Note:  As rates go up, a $2.00 annual increase, as has been standard, causes the gap to become greater, as this is not keeping pace with either COLA or inflation rate.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546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ECC22A-9930-6BCF-7CD1-E6416AE8B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99" y="721895"/>
            <a:ext cx="8412480" cy="5033554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11323C27-81A1-8B7A-3361-722E38D1C742}"/>
              </a:ext>
            </a:extLst>
          </p:cNvPr>
          <p:cNvSpPr txBox="1">
            <a:spLocks/>
          </p:cNvSpPr>
          <p:nvPr/>
        </p:nvSpPr>
        <p:spPr>
          <a:xfrm>
            <a:off x="2003045" y="6184080"/>
            <a:ext cx="5081145" cy="480524"/>
          </a:xfrm>
          <a:prstGeom prst="rect">
            <a:avLst/>
          </a:prstGeom>
          <a:ln w="28575">
            <a:noFill/>
          </a:ln>
        </p:spPr>
        <p:txBody>
          <a:bodyPr anchor="ctr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all" spc="75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cap="none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  <a:latin typeface="+mn-lt"/>
              </a:rPr>
              <a:t>Three-year inflation rate is 4.81%, with an 8.5% year-end estimate in 2022</a:t>
            </a:r>
            <a:r>
              <a:rPr lang="en-US" sz="2000" b="1" cap="none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829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1323C27-81A1-8B7A-3361-722E38D1C742}"/>
              </a:ext>
            </a:extLst>
          </p:cNvPr>
          <p:cNvSpPr txBox="1">
            <a:spLocks/>
          </p:cNvSpPr>
          <p:nvPr/>
        </p:nvSpPr>
        <p:spPr>
          <a:xfrm>
            <a:off x="2003045" y="6184080"/>
            <a:ext cx="5081145" cy="480524"/>
          </a:xfrm>
          <a:prstGeom prst="rect">
            <a:avLst/>
          </a:prstGeom>
          <a:ln w="28575">
            <a:noFill/>
          </a:ln>
        </p:spPr>
        <p:txBody>
          <a:bodyPr anchor="ctr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all" spc="75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cap="none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  <a:latin typeface="+mn-lt"/>
              </a:rPr>
              <a:t>Three-year rate is 5.23%, with an 8.5% year-end estimate in 2022.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54979-24E8-6C8A-16F4-91F354CDA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22376"/>
            <a:ext cx="8339328" cy="51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BFDB1-CECA-F178-9135-A16018B20FBD}"/>
              </a:ext>
            </a:extLst>
          </p:cNvPr>
          <p:cNvSpPr txBox="1"/>
          <p:nvPr/>
        </p:nvSpPr>
        <p:spPr>
          <a:xfrm>
            <a:off x="1188720" y="1371600"/>
            <a:ext cx="725859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Fix the 2023 Varsity rate for all District One leagues at between $85-$95.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i="0" dirty="0">
                <a:effectLst/>
              </a:rPr>
              <a:t>Increase the JV game length to 40-minute halves, and the rate will be 90% of the Varsity rate.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/>
              <a:t>Propose that overtime during the regular season be eliminated.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/>
              <a:t>The escalator for each year should be the average of the last three years’ increase in the CPI.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/>
              <a:t>Middle School games to move to the Spring of each interscholastic year.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/>
              <a:t>Games should be double dual where possible.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41232A6-BFE7-F888-D205-FBF0FBD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909" y="385923"/>
            <a:ext cx="6833936" cy="480131"/>
          </a:xfrm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r>
              <a:rPr lang="en-US" sz="2800" noProof="0" dirty="0">
                <a:solidFill>
                  <a:schemeClr val="tx1"/>
                </a:solidFill>
              </a:rPr>
              <a:t>Recommendations: the bottom line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89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E027C2-11FE-405D-0345-3E1651247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A821ED9-06A1-B290-A493-43ACC96AE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455233"/>
              </p:ext>
            </p:extLst>
          </p:nvPr>
        </p:nvGraphicFramePr>
        <p:xfrm>
          <a:off x="628650" y="4681182"/>
          <a:ext cx="7886699" cy="1988964"/>
        </p:xfrm>
        <a:graphic>
          <a:graphicData uri="http://schemas.openxmlformats.org/drawingml/2006/table">
            <a:tbl>
              <a:tblPr/>
              <a:tblGrid>
                <a:gridCol w="1137984">
                  <a:extLst>
                    <a:ext uri="{9D8B030D-6E8A-4147-A177-3AD203B41FA5}">
                      <a16:colId xmlns:a16="http://schemas.microsoft.com/office/drawing/2014/main" val="3021288107"/>
                    </a:ext>
                  </a:extLst>
                </a:gridCol>
                <a:gridCol w="1645385">
                  <a:extLst>
                    <a:ext uri="{9D8B030D-6E8A-4147-A177-3AD203B41FA5}">
                      <a16:colId xmlns:a16="http://schemas.microsoft.com/office/drawing/2014/main" val="2420849085"/>
                    </a:ext>
                  </a:extLst>
                </a:gridCol>
                <a:gridCol w="680444">
                  <a:extLst>
                    <a:ext uri="{9D8B030D-6E8A-4147-A177-3AD203B41FA5}">
                      <a16:colId xmlns:a16="http://schemas.microsoft.com/office/drawing/2014/main" val="3137220397"/>
                    </a:ext>
                  </a:extLst>
                </a:gridCol>
                <a:gridCol w="680444">
                  <a:extLst>
                    <a:ext uri="{9D8B030D-6E8A-4147-A177-3AD203B41FA5}">
                      <a16:colId xmlns:a16="http://schemas.microsoft.com/office/drawing/2014/main" val="1218283687"/>
                    </a:ext>
                  </a:extLst>
                </a:gridCol>
                <a:gridCol w="680444">
                  <a:extLst>
                    <a:ext uri="{9D8B030D-6E8A-4147-A177-3AD203B41FA5}">
                      <a16:colId xmlns:a16="http://schemas.microsoft.com/office/drawing/2014/main" val="4269246502"/>
                    </a:ext>
                  </a:extLst>
                </a:gridCol>
                <a:gridCol w="680444">
                  <a:extLst>
                    <a:ext uri="{9D8B030D-6E8A-4147-A177-3AD203B41FA5}">
                      <a16:colId xmlns:a16="http://schemas.microsoft.com/office/drawing/2014/main" val="3354799646"/>
                    </a:ext>
                  </a:extLst>
                </a:gridCol>
                <a:gridCol w="680444">
                  <a:extLst>
                    <a:ext uri="{9D8B030D-6E8A-4147-A177-3AD203B41FA5}">
                      <a16:colId xmlns:a16="http://schemas.microsoft.com/office/drawing/2014/main" val="2422615760"/>
                    </a:ext>
                  </a:extLst>
                </a:gridCol>
                <a:gridCol w="1701110">
                  <a:extLst>
                    <a:ext uri="{9D8B030D-6E8A-4147-A177-3AD203B41FA5}">
                      <a16:colId xmlns:a16="http://schemas.microsoft.com/office/drawing/2014/main" val="2198350022"/>
                    </a:ext>
                  </a:extLst>
                </a:gridCol>
              </a:tblGrid>
              <a:tr h="3224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Soccer  Mid PA- MPC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2020-22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2022-23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2023-24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2024-25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2025-26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756128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Person Varsity Crew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$         79.00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$99.00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$104.00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$109.00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 hrs @ 50% fee all levels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817887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Person Varsity Crew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$         89.00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$99.00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$104.00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$109.00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Exceed 2.5 hrs full fee all evels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77753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$         71.00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$76.00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$81.00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$86.00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$91.00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781566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Do not use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Combined Varsity/ JV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$      124.00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$153.00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$162.00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$171.00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Requested -refused by officials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511167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Junior High (2 games)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$         82.00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$84.00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$86.00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$88.00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693293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Junior High (1 official 2 games)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$      120.00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$122.00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$124.00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$126.00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$128.00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901625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Junior High (1game)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$65.00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$67.00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$69.00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$71.00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$73.00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102640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Jr. High (2 officilas) 1 game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$67.00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$69.00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$71.00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$73.00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$75.00 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802" marR="8802" marT="8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060436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9CECE81-3AD4-A684-C87D-C70DC4DD1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752352"/>
              </p:ext>
            </p:extLst>
          </p:nvPr>
        </p:nvGraphicFramePr>
        <p:xfrm>
          <a:off x="628651" y="423081"/>
          <a:ext cx="7886697" cy="3534767"/>
        </p:xfrm>
        <a:graphic>
          <a:graphicData uri="http://schemas.openxmlformats.org/drawingml/2006/table">
            <a:tbl>
              <a:tblPr/>
              <a:tblGrid>
                <a:gridCol w="638025">
                  <a:extLst>
                    <a:ext uri="{9D8B030D-6E8A-4147-A177-3AD203B41FA5}">
                      <a16:colId xmlns:a16="http://schemas.microsoft.com/office/drawing/2014/main" val="3548412880"/>
                    </a:ext>
                  </a:extLst>
                </a:gridCol>
                <a:gridCol w="779808">
                  <a:extLst>
                    <a:ext uri="{9D8B030D-6E8A-4147-A177-3AD203B41FA5}">
                      <a16:colId xmlns:a16="http://schemas.microsoft.com/office/drawing/2014/main" val="1276868512"/>
                    </a:ext>
                  </a:extLst>
                </a:gridCol>
                <a:gridCol w="779808">
                  <a:extLst>
                    <a:ext uri="{9D8B030D-6E8A-4147-A177-3AD203B41FA5}">
                      <a16:colId xmlns:a16="http://schemas.microsoft.com/office/drawing/2014/main" val="2126052273"/>
                    </a:ext>
                  </a:extLst>
                </a:gridCol>
                <a:gridCol w="779808">
                  <a:extLst>
                    <a:ext uri="{9D8B030D-6E8A-4147-A177-3AD203B41FA5}">
                      <a16:colId xmlns:a16="http://schemas.microsoft.com/office/drawing/2014/main" val="470842048"/>
                    </a:ext>
                  </a:extLst>
                </a:gridCol>
                <a:gridCol w="779808">
                  <a:extLst>
                    <a:ext uri="{9D8B030D-6E8A-4147-A177-3AD203B41FA5}">
                      <a16:colId xmlns:a16="http://schemas.microsoft.com/office/drawing/2014/main" val="3348964815"/>
                    </a:ext>
                  </a:extLst>
                </a:gridCol>
                <a:gridCol w="779808">
                  <a:extLst>
                    <a:ext uri="{9D8B030D-6E8A-4147-A177-3AD203B41FA5}">
                      <a16:colId xmlns:a16="http://schemas.microsoft.com/office/drawing/2014/main" val="2391888797"/>
                    </a:ext>
                  </a:extLst>
                </a:gridCol>
                <a:gridCol w="779808">
                  <a:extLst>
                    <a:ext uri="{9D8B030D-6E8A-4147-A177-3AD203B41FA5}">
                      <a16:colId xmlns:a16="http://schemas.microsoft.com/office/drawing/2014/main" val="1128264338"/>
                    </a:ext>
                  </a:extLst>
                </a:gridCol>
                <a:gridCol w="593718">
                  <a:extLst>
                    <a:ext uri="{9D8B030D-6E8A-4147-A177-3AD203B41FA5}">
                      <a16:colId xmlns:a16="http://schemas.microsoft.com/office/drawing/2014/main" val="1829062758"/>
                    </a:ext>
                  </a:extLst>
                </a:gridCol>
                <a:gridCol w="593718">
                  <a:extLst>
                    <a:ext uri="{9D8B030D-6E8A-4147-A177-3AD203B41FA5}">
                      <a16:colId xmlns:a16="http://schemas.microsoft.com/office/drawing/2014/main" val="3095036118"/>
                    </a:ext>
                  </a:extLst>
                </a:gridCol>
                <a:gridCol w="460796">
                  <a:extLst>
                    <a:ext uri="{9D8B030D-6E8A-4147-A177-3AD203B41FA5}">
                      <a16:colId xmlns:a16="http://schemas.microsoft.com/office/drawing/2014/main" val="537460890"/>
                    </a:ext>
                  </a:extLst>
                </a:gridCol>
                <a:gridCol w="460796">
                  <a:extLst>
                    <a:ext uri="{9D8B030D-6E8A-4147-A177-3AD203B41FA5}">
                      <a16:colId xmlns:a16="http://schemas.microsoft.com/office/drawing/2014/main" val="1066566441"/>
                    </a:ext>
                  </a:extLst>
                </a:gridCol>
                <a:gridCol w="460796">
                  <a:extLst>
                    <a:ext uri="{9D8B030D-6E8A-4147-A177-3AD203B41FA5}">
                      <a16:colId xmlns:a16="http://schemas.microsoft.com/office/drawing/2014/main" val="2409443115"/>
                    </a:ext>
                  </a:extLst>
                </a:gridCol>
              </a:tblGrid>
              <a:tr h="2213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RATES WHEN SUGGESTED BY TASK FORCE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651775"/>
                  </a:ext>
                </a:extLst>
              </a:tr>
              <a:tr h="2128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INC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PPM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INC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$INC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PPM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INC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695858"/>
                  </a:ext>
                </a:extLst>
              </a:tr>
              <a:tr h="2213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$88.00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$1.10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10.23%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$77.00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$0.96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10.39%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137635"/>
                  </a:ext>
                </a:extLst>
              </a:tr>
              <a:tr h="2213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$91.00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$1.14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$79.00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$0.99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$68.00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009129"/>
                  </a:ext>
                </a:extLst>
              </a:tr>
              <a:tr h="2213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$1.18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3.19%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$81.00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$1.01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$71.00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333902"/>
                  </a:ext>
                </a:extLst>
              </a:tr>
              <a:tr h="2213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$97.00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$1.21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$83.00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$1.04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2.41%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866622"/>
                  </a:ext>
                </a:extLst>
              </a:tr>
              <a:tr h="2213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$1.25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$85.00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$1.06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2.35%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$77.00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377504"/>
                  </a:ext>
                </a:extLst>
              </a:tr>
              <a:tr h="2213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9223341"/>
                  </a:ext>
                </a:extLst>
              </a:tr>
              <a:tr h="2128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627663"/>
                  </a:ext>
                </a:extLst>
              </a:tr>
              <a:tr h="2213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RATES WHEN APPLYING SUGGESTED ESCALATOR AND RATIOS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488551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VARSITY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INC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PPM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INC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JV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$INC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PPM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INC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</a:p>
                  </a:txBody>
                  <a:tcPr marL="8868" marR="8868" marT="88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89794"/>
                  </a:ext>
                </a:extLst>
              </a:tr>
              <a:tr h="2213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$88.00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$1.10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10.23%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$79.00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$0.99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12.66%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$66.00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875396"/>
                  </a:ext>
                </a:extLst>
              </a:tr>
              <a:tr h="2213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$92.40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$4.62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$1.16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$83.16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$4.16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$1.04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$69.30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22785"/>
                  </a:ext>
                </a:extLst>
              </a:tr>
              <a:tr h="2213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$97.02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$4.85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$1.21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$87.32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$4.37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$1.09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$72.77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243546"/>
                  </a:ext>
                </a:extLst>
              </a:tr>
              <a:tr h="2213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$101.87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$5.09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$1.27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$91.68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$4.58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$1.15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$76.40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47156"/>
                  </a:ext>
                </a:extLst>
              </a:tr>
              <a:tr h="2213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$106.96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$5.35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$1.34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$96.27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$4.81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$1.20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$80.22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8868" marR="8868" marT="88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019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31974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4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|9.2|3.4|1.7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38.6|3.4|21.7"/>
</p:tagLst>
</file>

<file path=ppt/theme/theme1.xml><?xml version="1.0" encoding="utf-8"?>
<a:theme xmlns:a="http://schemas.openxmlformats.org/drawingml/2006/main" name="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8B4DAF89-59FE-4064-AB7A-372A9529B50F}" vid="{3DF83A45-BE94-4B01-94A1-C38A7DA6C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5F1115-A9D1-4ADF-878E-8B9CEB141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{5848F9A4-A54E-43E0-A383-6D22FF738607}tf16411175_win32</Template>
  <TotalTime>881</TotalTime>
  <Words>2061</Words>
  <Application>Microsoft Macintosh PowerPoint</Application>
  <PresentationFormat>Letter Paper (8.5x11 in)</PresentationFormat>
  <Paragraphs>747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Tenorite </vt:lpstr>
      <vt:lpstr>Tenorite Bold</vt:lpstr>
      <vt:lpstr>Office Theme</vt:lpstr>
      <vt:lpstr>Worksheet</vt:lpstr>
      <vt:lpstr>PowerPoint Presentation</vt:lpstr>
      <vt:lpstr>MISSION</vt:lpstr>
      <vt:lpstr>PowerPoint Presentation</vt:lpstr>
      <vt:lpstr>PowerPoint Presentation</vt:lpstr>
      <vt:lpstr>RATIONALE FOR USING SSN AND/OR COLA DATA FOR ESCALATOR FACTOR</vt:lpstr>
      <vt:lpstr>PowerPoint Presentation</vt:lpstr>
      <vt:lpstr>PowerPoint Presentation</vt:lpstr>
      <vt:lpstr>Recommendations: the bottom line</vt:lpstr>
      <vt:lpstr>PowerPoint Presentation</vt:lpstr>
      <vt:lpstr>PowerPoint Presentation</vt:lpstr>
      <vt:lpstr>Increase and Pay Rate Scenarios 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Soccer Pay scale analysis</dc:title>
  <dc:creator>Netzer, Lynda</dc:creator>
  <cp:lastModifiedBy>Gil Zirkel</cp:lastModifiedBy>
  <cp:revision>8</cp:revision>
  <dcterms:created xsi:type="dcterms:W3CDTF">2022-09-22T18:05:57Z</dcterms:created>
  <dcterms:modified xsi:type="dcterms:W3CDTF">2022-10-07T18:30:34Z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5073d323-3b86-460d-a674-fd08f2e7df54_Enabled">
    <vt:lpwstr>true</vt:lpwstr>
  </property>
  <property fmtid="{D5CDD505-2E9C-101B-9397-08002B2CF9AE}" pid="4" name="MSIP_Label_5073d323-3b86-460d-a674-fd08f2e7df54_SetDate">
    <vt:lpwstr>2022-09-22T18:07:34Z</vt:lpwstr>
  </property>
  <property fmtid="{D5CDD505-2E9C-101B-9397-08002B2CF9AE}" pid="5" name="MSIP_Label_5073d323-3b86-460d-a674-fd08f2e7df54_Method">
    <vt:lpwstr>Privileged</vt:lpwstr>
  </property>
  <property fmtid="{D5CDD505-2E9C-101B-9397-08002B2CF9AE}" pid="6" name="MSIP_Label_5073d323-3b86-460d-a674-fd08f2e7df54_Name">
    <vt:lpwstr>unrestricted</vt:lpwstr>
  </property>
  <property fmtid="{D5CDD505-2E9C-101B-9397-08002B2CF9AE}" pid="7" name="MSIP_Label_5073d323-3b86-460d-a674-fd08f2e7df54_SiteId">
    <vt:lpwstr>254ba93e-1f6f-48f3-90e6-e2766664b477</vt:lpwstr>
  </property>
  <property fmtid="{D5CDD505-2E9C-101B-9397-08002B2CF9AE}" pid="8" name="MSIP_Label_5073d323-3b86-460d-a674-fd08f2e7df54_ActionId">
    <vt:lpwstr>c5dc9d44-6877-4f4c-82d2-f5f61a6a270f</vt:lpwstr>
  </property>
  <property fmtid="{D5CDD505-2E9C-101B-9397-08002B2CF9AE}" pid="9" name="MSIP_Label_5073d323-3b86-460d-a674-fd08f2e7df54_ContentBits">
    <vt:lpwstr>0</vt:lpwstr>
  </property>
</Properties>
</file>